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40"/>
  </p:notesMasterIdLst>
  <p:handoutMasterIdLst>
    <p:handoutMasterId r:id="rId141"/>
  </p:handoutMasterIdLst>
  <p:sldIdLst>
    <p:sldId id="256" r:id="rId2"/>
    <p:sldId id="261" r:id="rId3"/>
    <p:sldId id="271" r:id="rId4"/>
    <p:sldId id="262" r:id="rId5"/>
    <p:sldId id="272" r:id="rId6"/>
    <p:sldId id="273" r:id="rId7"/>
    <p:sldId id="345" r:id="rId8"/>
    <p:sldId id="346" r:id="rId9"/>
    <p:sldId id="347" r:id="rId10"/>
    <p:sldId id="348" r:id="rId11"/>
    <p:sldId id="349" r:id="rId12"/>
    <p:sldId id="350" r:id="rId13"/>
    <p:sldId id="351" r:id="rId14"/>
    <p:sldId id="288" r:id="rId15"/>
    <p:sldId id="352" r:id="rId16"/>
    <p:sldId id="353" r:id="rId17"/>
    <p:sldId id="354" r:id="rId18"/>
    <p:sldId id="355" r:id="rId19"/>
    <p:sldId id="356" r:id="rId20"/>
    <p:sldId id="294" r:id="rId21"/>
    <p:sldId id="282" r:id="rId22"/>
    <p:sldId id="275" r:id="rId23"/>
    <p:sldId id="296" r:id="rId24"/>
    <p:sldId id="357" r:id="rId25"/>
    <p:sldId id="358" r:id="rId26"/>
    <p:sldId id="359" r:id="rId27"/>
    <p:sldId id="360" r:id="rId28"/>
    <p:sldId id="301" r:id="rId29"/>
    <p:sldId id="303" r:id="rId30"/>
    <p:sldId id="304" r:id="rId31"/>
    <p:sldId id="305" r:id="rId32"/>
    <p:sldId id="306" r:id="rId33"/>
    <p:sldId id="361" r:id="rId34"/>
    <p:sldId id="470" r:id="rId35"/>
    <p:sldId id="324" r:id="rId36"/>
    <p:sldId id="320" r:id="rId37"/>
    <p:sldId id="455" r:id="rId38"/>
    <p:sldId id="363" r:id="rId39"/>
    <p:sldId id="364" r:id="rId40"/>
    <p:sldId id="365" r:id="rId41"/>
    <p:sldId id="281" r:id="rId42"/>
    <p:sldId id="366" r:id="rId43"/>
    <p:sldId id="367" r:id="rId44"/>
    <p:sldId id="456" r:id="rId45"/>
    <p:sldId id="369" r:id="rId46"/>
    <p:sldId id="370" r:id="rId47"/>
    <p:sldId id="371" r:id="rId48"/>
    <p:sldId id="372" r:id="rId49"/>
    <p:sldId id="373" r:id="rId50"/>
    <p:sldId id="374" r:id="rId51"/>
    <p:sldId id="375" r:id="rId52"/>
    <p:sldId id="471" r:id="rId53"/>
    <p:sldId id="376" r:id="rId54"/>
    <p:sldId id="377" r:id="rId55"/>
    <p:sldId id="378" r:id="rId56"/>
    <p:sldId id="379" r:id="rId57"/>
    <p:sldId id="380" r:id="rId58"/>
    <p:sldId id="381" r:id="rId59"/>
    <p:sldId id="383" r:id="rId60"/>
    <p:sldId id="382"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276" r:id="rId78"/>
    <p:sldId id="400" r:id="rId79"/>
    <p:sldId id="406" r:id="rId80"/>
    <p:sldId id="407" r:id="rId81"/>
    <p:sldId id="408" r:id="rId82"/>
    <p:sldId id="409" r:id="rId83"/>
    <p:sldId id="410" r:id="rId84"/>
    <p:sldId id="411" r:id="rId85"/>
    <p:sldId id="413" r:id="rId86"/>
    <p:sldId id="414" r:id="rId87"/>
    <p:sldId id="415" r:id="rId88"/>
    <p:sldId id="416" r:id="rId89"/>
    <p:sldId id="417" r:id="rId90"/>
    <p:sldId id="418" r:id="rId91"/>
    <p:sldId id="420" r:id="rId92"/>
    <p:sldId id="421" r:id="rId93"/>
    <p:sldId id="422" r:id="rId94"/>
    <p:sldId id="419" r:id="rId95"/>
    <p:sldId id="425" r:id="rId96"/>
    <p:sldId id="428" r:id="rId97"/>
    <p:sldId id="429" r:id="rId98"/>
    <p:sldId id="430" r:id="rId99"/>
    <p:sldId id="424" r:id="rId100"/>
    <p:sldId id="433" r:id="rId101"/>
    <p:sldId id="434" r:id="rId102"/>
    <p:sldId id="435" r:id="rId103"/>
    <p:sldId id="423" r:id="rId104"/>
    <p:sldId id="436" r:id="rId105"/>
    <p:sldId id="437" r:id="rId106"/>
    <p:sldId id="438" r:id="rId107"/>
    <p:sldId id="457" r:id="rId108"/>
    <p:sldId id="431" r:id="rId109"/>
    <p:sldId id="432" r:id="rId110"/>
    <p:sldId id="439" r:id="rId111"/>
    <p:sldId id="440" r:id="rId112"/>
    <p:sldId id="441" r:id="rId113"/>
    <p:sldId id="462" r:id="rId114"/>
    <p:sldId id="463" r:id="rId115"/>
    <p:sldId id="464" r:id="rId116"/>
    <p:sldId id="465" r:id="rId117"/>
    <p:sldId id="466" r:id="rId118"/>
    <p:sldId id="467" r:id="rId119"/>
    <p:sldId id="468" r:id="rId120"/>
    <p:sldId id="469" r:id="rId121"/>
    <p:sldId id="459" r:id="rId122"/>
    <p:sldId id="442" r:id="rId123"/>
    <p:sldId id="443" r:id="rId124"/>
    <p:sldId id="446" r:id="rId125"/>
    <p:sldId id="447" r:id="rId126"/>
    <p:sldId id="448" r:id="rId127"/>
    <p:sldId id="449" r:id="rId128"/>
    <p:sldId id="444" r:id="rId129"/>
    <p:sldId id="458" r:id="rId130"/>
    <p:sldId id="445" r:id="rId131"/>
    <p:sldId id="452" r:id="rId132"/>
    <p:sldId id="460" r:id="rId133"/>
    <p:sldId id="451" r:id="rId134"/>
    <p:sldId id="453" r:id="rId135"/>
    <p:sldId id="450" r:id="rId136"/>
    <p:sldId id="454" r:id="rId137"/>
    <p:sldId id="268" r:id="rId138"/>
    <p:sldId id="341" r:id="rId13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459591-42D8-43AC-9C1A-9266E403A64C}">
          <p14:sldIdLst>
            <p14:sldId id="256"/>
            <p14:sldId id="261"/>
            <p14:sldId id="271"/>
            <p14:sldId id="262"/>
            <p14:sldId id="272"/>
            <p14:sldId id="273"/>
            <p14:sldId id="345"/>
            <p14:sldId id="346"/>
            <p14:sldId id="347"/>
            <p14:sldId id="348"/>
            <p14:sldId id="349"/>
            <p14:sldId id="350"/>
            <p14:sldId id="351"/>
            <p14:sldId id="288"/>
            <p14:sldId id="352"/>
            <p14:sldId id="353"/>
            <p14:sldId id="354"/>
            <p14:sldId id="355"/>
            <p14:sldId id="356"/>
            <p14:sldId id="294"/>
            <p14:sldId id="282"/>
            <p14:sldId id="275"/>
            <p14:sldId id="296"/>
            <p14:sldId id="357"/>
            <p14:sldId id="358"/>
            <p14:sldId id="359"/>
            <p14:sldId id="360"/>
            <p14:sldId id="301"/>
            <p14:sldId id="303"/>
            <p14:sldId id="304"/>
            <p14:sldId id="305"/>
            <p14:sldId id="306"/>
            <p14:sldId id="361"/>
            <p14:sldId id="470"/>
            <p14:sldId id="324"/>
            <p14:sldId id="320"/>
            <p14:sldId id="455"/>
            <p14:sldId id="363"/>
            <p14:sldId id="364"/>
            <p14:sldId id="365"/>
            <p14:sldId id="281"/>
            <p14:sldId id="366"/>
            <p14:sldId id="367"/>
            <p14:sldId id="456"/>
            <p14:sldId id="369"/>
            <p14:sldId id="370"/>
            <p14:sldId id="371"/>
            <p14:sldId id="372"/>
            <p14:sldId id="373"/>
            <p14:sldId id="374"/>
            <p14:sldId id="375"/>
            <p14:sldId id="471"/>
            <p14:sldId id="376"/>
            <p14:sldId id="377"/>
            <p14:sldId id="378"/>
            <p14:sldId id="379"/>
            <p14:sldId id="380"/>
            <p14:sldId id="381"/>
            <p14:sldId id="383"/>
            <p14:sldId id="382"/>
            <p14:sldId id="384"/>
            <p14:sldId id="385"/>
            <p14:sldId id="386"/>
            <p14:sldId id="387"/>
            <p14:sldId id="388"/>
            <p14:sldId id="389"/>
            <p14:sldId id="390"/>
            <p14:sldId id="391"/>
            <p14:sldId id="392"/>
            <p14:sldId id="393"/>
            <p14:sldId id="394"/>
            <p14:sldId id="395"/>
            <p14:sldId id="396"/>
            <p14:sldId id="397"/>
            <p14:sldId id="398"/>
            <p14:sldId id="399"/>
            <p14:sldId id="276"/>
            <p14:sldId id="400"/>
            <p14:sldId id="406"/>
            <p14:sldId id="407"/>
            <p14:sldId id="408"/>
            <p14:sldId id="409"/>
            <p14:sldId id="410"/>
            <p14:sldId id="411"/>
            <p14:sldId id="413"/>
            <p14:sldId id="414"/>
            <p14:sldId id="415"/>
            <p14:sldId id="416"/>
            <p14:sldId id="417"/>
            <p14:sldId id="418"/>
            <p14:sldId id="420"/>
            <p14:sldId id="421"/>
            <p14:sldId id="422"/>
            <p14:sldId id="419"/>
            <p14:sldId id="425"/>
            <p14:sldId id="428"/>
            <p14:sldId id="429"/>
            <p14:sldId id="430"/>
            <p14:sldId id="424"/>
            <p14:sldId id="433"/>
            <p14:sldId id="434"/>
            <p14:sldId id="435"/>
            <p14:sldId id="423"/>
            <p14:sldId id="436"/>
            <p14:sldId id="437"/>
            <p14:sldId id="438"/>
            <p14:sldId id="457"/>
            <p14:sldId id="431"/>
            <p14:sldId id="432"/>
            <p14:sldId id="439"/>
            <p14:sldId id="440"/>
            <p14:sldId id="441"/>
            <p14:sldId id="462"/>
            <p14:sldId id="463"/>
            <p14:sldId id="464"/>
            <p14:sldId id="465"/>
            <p14:sldId id="466"/>
            <p14:sldId id="467"/>
            <p14:sldId id="468"/>
            <p14:sldId id="469"/>
            <p14:sldId id="459"/>
            <p14:sldId id="442"/>
            <p14:sldId id="443"/>
            <p14:sldId id="446"/>
            <p14:sldId id="447"/>
            <p14:sldId id="448"/>
            <p14:sldId id="449"/>
            <p14:sldId id="444"/>
            <p14:sldId id="458"/>
            <p14:sldId id="445"/>
            <p14:sldId id="452"/>
            <p14:sldId id="460"/>
            <p14:sldId id="451"/>
            <p14:sldId id="453"/>
            <p14:sldId id="450"/>
            <p14:sldId id="454"/>
            <p14:sldId id="268"/>
            <p14:sldId id="341"/>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383"/>
    <a:srgbClr val="6C213E"/>
    <a:srgbClr val="C71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3" autoAdjust="0"/>
    <p:restoredTop sz="60747" autoAdjust="0"/>
  </p:normalViewPr>
  <p:slideViewPr>
    <p:cSldViewPr snapToGrid="0">
      <p:cViewPr varScale="1">
        <p:scale>
          <a:sx n="60" d="100"/>
          <a:sy n="60" d="100"/>
        </p:scale>
        <p:origin x="642" y="66"/>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14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0AC5E050-A730-47E5-ACE4-E2750C6A702A}" type="datetimeFigureOut">
              <a:rPr lang="en-GB" smtClean="0"/>
              <a:t>11/09/2020</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17890EC7-7394-4D57-8DF8-946198DDA251}" type="slidenum">
              <a:rPr lang="en-GB" smtClean="0"/>
              <a:t>‹#›</a:t>
            </a:fld>
            <a:endParaRPr lang="en-GB"/>
          </a:p>
        </p:txBody>
      </p:sp>
    </p:spTree>
    <p:extLst>
      <p:ext uri="{BB962C8B-B14F-4D97-AF65-F5344CB8AC3E}">
        <p14:creationId xmlns:p14="http://schemas.microsoft.com/office/powerpoint/2010/main" val="322622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7B520280-B6E5-426F-A3EF-855FD7ECB648}" type="datetimeFigureOut">
              <a:rPr lang="en-GB" smtClean="0"/>
              <a:t>11/09/2020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12540EE-F83F-4365-8BB9-B7B9C982701A}" type="slidenum">
              <a:rPr lang="en-GB" smtClean="0"/>
              <a:t>‹#›</a:t>
            </a:fld>
            <a:endParaRPr lang="en-GB"/>
          </a:p>
        </p:txBody>
      </p:sp>
    </p:spTree>
    <p:extLst>
      <p:ext uri="{BB962C8B-B14F-4D97-AF65-F5344CB8AC3E}">
        <p14:creationId xmlns:p14="http://schemas.microsoft.com/office/powerpoint/2010/main" val="217420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a:t>
            </a:fld>
            <a:endParaRPr lang="en-GB"/>
          </a:p>
        </p:txBody>
      </p:sp>
    </p:spTree>
    <p:extLst>
      <p:ext uri="{BB962C8B-B14F-4D97-AF65-F5344CB8AC3E}">
        <p14:creationId xmlns:p14="http://schemas.microsoft.com/office/powerpoint/2010/main" val="136979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Syllabus Area</a:t>
            </a:r>
          </a:p>
          <a:p>
            <a:r>
              <a:rPr lang="en-GB" dirty="0"/>
              <a:t>Learning</a:t>
            </a:r>
            <a:r>
              <a:rPr lang="en-GB" baseline="0" dirty="0"/>
              <a:t> Outcome  2. </a:t>
            </a:r>
          </a:p>
          <a:p>
            <a:r>
              <a:rPr lang="en-GB" baseline="0" dirty="0"/>
              <a:t>Assessment Criteria  2.1</a:t>
            </a:r>
          </a:p>
          <a:p>
            <a:endParaRPr lang="en-GB" b="0" dirty="0"/>
          </a:p>
          <a:p>
            <a:endParaRPr lang="en-GB" b="1" dirty="0"/>
          </a:p>
          <a:p>
            <a:r>
              <a:rPr lang="en-GB" b="0" dirty="0" smtClean="0"/>
              <a:t>This can be demonstrated on the flip chart if preferred. It is worth pointing out that waterfall is not necessarily a bad approach and that agile could be described as a series of mini-waterfalls. A key point that could be made is that waterfall is a lot better than unstructured agile sometimes referred to as ‘fragile agile’.</a:t>
            </a:r>
            <a:endParaRPr lang="en-GB" b="0" dirty="0"/>
          </a:p>
        </p:txBody>
      </p:sp>
      <p:sp>
        <p:nvSpPr>
          <p:cNvPr id="4" name="Slide Number Placeholder 3"/>
          <p:cNvSpPr>
            <a:spLocks noGrp="1"/>
          </p:cNvSpPr>
          <p:nvPr>
            <p:ph type="sldNum" sz="quarter" idx="10"/>
          </p:nvPr>
        </p:nvSpPr>
        <p:spPr/>
        <p:txBody>
          <a:bodyPr/>
          <a:lstStyle/>
          <a:p>
            <a:fld id="{312540EE-F83F-4365-8BB9-B7B9C982701A}" type="slidenum">
              <a:rPr lang="en-GB" smtClean="0"/>
              <a:t>11</a:t>
            </a:fld>
            <a:endParaRPr lang="en-GB"/>
          </a:p>
        </p:txBody>
      </p:sp>
    </p:spTree>
    <p:extLst>
      <p:ext uri="{BB962C8B-B14F-4D97-AF65-F5344CB8AC3E}">
        <p14:creationId xmlns:p14="http://schemas.microsoft.com/office/powerpoint/2010/main" val="25360461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dirty="0"/>
              <a:t>Manage by exception is a very big button to press in terms of the value PRINCE2 can bring to agile. Applied </a:t>
            </a:r>
            <a:r>
              <a:rPr lang="en-GB" dirty="0" smtClean="0"/>
              <a:t>correctly, </a:t>
            </a:r>
            <a:r>
              <a:rPr lang="en-GB" dirty="0"/>
              <a:t>this should create space for people to be empowered and self </a:t>
            </a:r>
            <a:r>
              <a:rPr lang="en-GB" dirty="0" smtClean="0"/>
              <a:t>organise, </a:t>
            </a:r>
            <a:r>
              <a:rPr lang="en-GB" dirty="0"/>
              <a:t>which is in effect creating the very environment that agile so much wishes to promote and create. The easy criticism of PRINCE2 is that it is command and </a:t>
            </a:r>
            <a:r>
              <a:rPr lang="en-GB" dirty="0" smtClean="0"/>
              <a:t>control, </a:t>
            </a:r>
            <a:r>
              <a:rPr lang="en-GB" dirty="0"/>
              <a:t>but the reality is that the correct application of PRINCE2 is to trust and empower.</a:t>
            </a:r>
          </a:p>
        </p:txBody>
      </p:sp>
      <p:sp>
        <p:nvSpPr>
          <p:cNvPr id="4" name="Slide Number Placeholder 3"/>
          <p:cNvSpPr>
            <a:spLocks noGrp="1"/>
          </p:cNvSpPr>
          <p:nvPr>
            <p:ph type="sldNum" sz="quarter" idx="10"/>
          </p:nvPr>
        </p:nvSpPr>
        <p:spPr/>
        <p:txBody>
          <a:bodyPr/>
          <a:lstStyle/>
          <a:p>
            <a:fld id="{312540EE-F83F-4365-8BB9-B7B9C982701A}" type="slidenum">
              <a:rPr lang="en-GB" smtClean="0"/>
              <a:t>101</a:t>
            </a:fld>
            <a:endParaRPr lang="en-GB"/>
          </a:p>
        </p:txBody>
      </p:sp>
    </p:spTree>
    <p:extLst>
      <p:ext uri="{BB962C8B-B14F-4D97-AF65-F5344CB8AC3E}">
        <p14:creationId xmlns:p14="http://schemas.microsoft.com/office/powerpoint/2010/main" val="11965261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There may be challenges for a project board from a cultural point of view if they do have command and control tendencies. Also it may be worth discussing whether or not a project board would be able to pull information from a project as opposed to having it delivered to </a:t>
            </a:r>
            <a:r>
              <a:rPr lang="en-GB" baseline="0" dirty="0" smtClean="0"/>
              <a:t>them.</a:t>
            </a:r>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102</a:t>
            </a:fld>
            <a:endParaRPr lang="en-GB"/>
          </a:p>
        </p:txBody>
      </p:sp>
    </p:spTree>
    <p:extLst>
      <p:ext uri="{BB962C8B-B14F-4D97-AF65-F5344CB8AC3E}">
        <p14:creationId xmlns:p14="http://schemas.microsoft.com/office/powerpoint/2010/main" val="2345804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This is a focus area and a very specific </a:t>
            </a:r>
            <a:r>
              <a:rPr lang="en-GB" baseline="0" dirty="0" smtClean="0"/>
              <a:t>one. Its </a:t>
            </a:r>
            <a:r>
              <a:rPr lang="en-GB" baseline="0" dirty="0"/>
              <a:t>intention is to provide some degree of information and stimulate debate as to how contracts could be structured in an agile </a:t>
            </a:r>
            <a:r>
              <a:rPr lang="en-GB" baseline="0" dirty="0" smtClean="0"/>
              <a:t>context, because </a:t>
            </a:r>
            <a:r>
              <a:rPr lang="en-GB" baseline="0" dirty="0"/>
              <a:t>many people are affected by this or wish to know about this. The chapter does make recommendations and suggestions but it is not within the remit of this manual to go much further or to create a specimen contract.</a:t>
            </a:r>
          </a:p>
          <a:p>
            <a:endParaRPr lang="en-GB" baseline="0" dirty="0"/>
          </a:p>
          <a:p>
            <a:r>
              <a:rPr lang="en-GB" baseline="0" dirty="0"/>
              <a:t>This does relate to how the hexagon and the five targets work to a </a:t>
            </a:r>
            <a:r>
              <a:rPr lang="en-GB" baseline="0" dirty="0" smtClean="0"/>
              <a:t>degree.</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103</a:t>
            </a:fld>
            <a:endParaRPr lang="en-GB"/>
          </a:p>
        </p:txBody>
      </p:sp>
    </p:spTree>
    <p:extLst>
      <p:ext uri="{BB962C8B-B14F-4D97-AF65-F5344CB8AC3E}">
        <p14:creationId xmlns:p14="http://schemas.microsoft.com/office/powerpoint/2010/main" val="22210524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Not a lot is written about closing a project in agile and PRINCE2 brings value </a:t>
            </a:r>
            <a:r>
              <a:rPr lang="en-GB" baseline="0" dirty="0" smtClean="0"/>
              <a:t>here, </a:t>
            </a:r>
            <a:r>
              <a:rPr lang="en-GB" baseline="0" dirty="0"/>
              <a:t>although a project closing in an agile context should be very low on ceremony due to the regular delivery of frequent releases of usable product into operational use. </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104</a:t>
            </a:fld>
            <a:endParaRPr lang="en-GB"/>
          </a:p>
        </p:txBody>
      </p:sp>
    </p:spTree>
    <p:extLst>
      <p:ext uri="{BB962C8B-B14F-4D97-AF65-F5344CB8AC3E}">
        <p14:creationId xmlns:p14="http://schemas.microsoft.com/office/powerpoint/2010/main" val="19821941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dirty="0"/>
              <a:t>Documentation would have been created bit by </a:t>
            </a:r>
            <a:r>
              <a:rPr lang="en-GB" dirty="0" smtClean="0"/>
              <a:t>bit, </a:t>
            </a:r>
            <a:r>
              <a:rPr lang="en-GB" dirty="0"/>
              <a:t>as opposed to all in one go at the end of a </a:t>
            </a:r>
            <a:r>
              <a:rPr lang="en-GB" dirty="0" smtClean="0"/>
              <a:t>project.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105</a:t>
            </a:fld>
            <a:endParaRPr lang="en-GB"/>
          </a:p>
        </p:txBody>
      </p:sp>
    </p:spTree>
    <p:extLst>
      <p:ext uri="{BB962C8B-B14F-4D97-AF65-F5344CB8AC3E}">
        <p14:creationId xmlns:p14="http://schemas.microsoft.com/office/powerpoint/2010/main" val="38948595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The manual contains an example workshop that the trainer may wish to go through as a way to end the project in a collaborative way with high degrees of </a:t>
            </a:r>
            <a:r>
              <a:rPr lang="en-GB" baseline="0" dirty="0" smtClean="0"/>
              <a:t>communication.</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106</a:t>
            </a:fld>
            <a:endParaRPr lang="en-GB"/>
          </a:p>
        </p:txBody>
      </p:sp>
    </p:spTree>
    <p:extLst>
      <p:ext uri="{BB962C8B-B14F-4D97-AF65-F5344CB8AC3E}">
        <p14:creationId xmlns:p14="http://schemas.microsoft.com/office/powerpoint/2010/main" val="42500037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5</a:t>
            </a:r>
            <a:endParaRPr lang="en-GB" dirty="0" smtClean="0"/>
          </a:p>
          <a:p>
            <a:r>
              <a:rPr lang="en-GB" dirty="0" smtClean="0"/>
              <a:t>Assessment Criteria  5.5</a:t>
            </a:r>
          </a:p>
          <a:p>
            <a:endParaRPr lang="en-GB" dirty="0" smtClean="0"/>
          </a:p>
          <a:p>
            <a:r>
              <a:rPr lang="en-GB" dirty="0" smtClean="0"/>
              <a:t>Re-emphasise that nothing in PRINCE2 is removed; it is tuned, configured, tailored. Point out that some themes are more prominent than others because of the very nature of agile; e.g. it is very much delivery-focused so themes such as progress and plans have a high level of interaction. The risk theme is less prominent in agile. Please note the word less as opposed to non-existent.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107</a:t>
            </a:fld>
            <a:endParaRPr lang="en-GB"/>
          </a:p>
        </p:txBody>
      </p:sp>
    </p:spTree>
    <p:extLst>
      <p:ext uri="{BB962C8B-B14F-4D97-AF65-F5344CB8AC3E}">
        <p14:creationId xmlns:p14="http://schemas.microsoft.com/office/powerpoint/2010/main" val="28823653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p:txBody>
      </p:sp>
      <p:sp>
        <p:nvSpPr>
          <p:cNvPr id="4" name="Slide Number Placeholder 3"/>
          <p:cNvSpPr>
            <a:spLocks noGrp="1"/>
          </p:cNvSpPr>
          <p:nvPr>
            <p:ph type="sldNum" sz="quarter" idx="10"/>
          </p:nvPr>
        </p:nvSpPr>
        <p:spPr/>
        <p:txBody>
          <a:bodyPr/>
          <a:lstStyle/>
          <a:p>
            <a:fld id="{312540EE-F83F-4365-8BB9-B7B9C982701A}" type="slidenum">
              <a:rPr lang="en-GB" smtClean="0"/>
              <a:t>108</a:t>
            </a:fld>
            <a:endParaRPr lang="en-GB"/>
          </a:p>
        </p:txBody>
      </p:sp>
    </p:spTree>
    <p:extLst>
      <p:ext uri="{BB962C8B-B14F-4D97-AF65-F5344CB8AC3E}">
        <p14:creationId xmlns:p14="http://schemas.microsoft.com/office/powerpoint/2010/main" val="14740230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5.8 and 5.9</a:t>
            </a:r>
          </a:p>
          <a:p>
            <a:endParaRPr lang="en-GB" baseline="0" dirty="0"/>
          </a:p>
          <a:p>
            <a:r>
              <a:rPr lang="en-GB" dirty="0"/>
              <a:t>The three products highlighted on </a:t>
            </a:r>
            <a:r>
              <a:rPr lang="en-GB" dirty="0" smtClean="0"/>
              <a:t>the slide have </a:t>
            </a:r>
            <a:r>
              <a:rPr lang="en-GB" dirty="0"/>
              <a:t>special significance as they represent key </a:t>
            </a:r>
            <a:r>
              <a:rPr lang="en-GB" dirty="0" smtClean="0"/>
              <a:t>interfaces. How </a:t>
            </a:r>
            <a:r>
              <a:rPr lang="en-GB" dirty="0"/>
              <a:t>they are </a:t>
            </a:r>
            <a:r>
              <a:rPr lang="en-GB" dirty="0" smtClean="0"/>
              <a:t>composed, </a:t>
            </a:r>
            <a:r>
              <a:rPr lang="en-GB" dirty="0"/>
              <a:t>both in terms of content and </a:t>
            </a:r>
            <a:r>
              <a:rPr lang="en-GB" dirty="0" smtClean="0"/>
              <a:t>physicality, </a:t>
            </a:r>
            <a:r>
              <a:rPr lang="en-GB" dirty="0"/>
              <a:t>is </a:t>
            </a:r>
            <a:r>
              <a:rPr lang="en-GB" dirty="0" smtClean="0"/>
              <a:t>also important.</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109</a:t>
            </a:fld>
            <a:endParaRPr lang="en-GB"/>
          </a:p>
        </p:txBody>
      </p:sp>
    </p:spTree>
    <p:extLst>
      <p:ext uri="{BB962C8B-B14F-4D97-AF65-F5344CB8AC3E}">
        <p14:creationId xmlns:p14="http://schemas.microsoft.com/office/powerpoint/2010/main" val="11566533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endParaRPr lang="en-GB" dirty="0" smtClean="0"/>
          </a:p>
          <a:p>
            <a:r>
              <a:rPr lang="en-GB" dirty="0" smtClean="0"/>
              <a:t>Learning Outcome</a:t>
            </a:r>
            <a:r>
              <a:rPr lang="en-GB" baseline="0" dirty="0" smtClean="0"/>
              <a:t> 3</a:t>
            </a:r>
            <a:endParaRPr lang="en-GB" dirty="0" smtClean="0"/>
          </a:p>
          <a:p>
            <a:r>
              <a:rPr lang="en-GB" dirty="0" smtClean="0"/>
              <a:t>Assessment Criteria</a:t>
            </a:r>
            <a:r>
              <a:rPr lang="en-GB" baseline="0" dirty="0" smtClean="0"/>
              <a:t> 3.1 and 3.2</a:t>
            </a:r>
            <a:endParaRPr lang="en-GB" baseline="0" dirty="0"/>
          </a:p>
        </p:txBody>
      </p:sp>
      <p:sp>
        <p:nvSpPr>
          <p:cNvPr id="4" name="Slide Number Placeholder 3"/>
          <p:cNvSpPr>
            <a:spLocks noGrp="1"/>
          </p:cNvSpPr>
          <p:nvPr>
            <p:ph type="sldNum" sz="quarter" idx="10"/>
          </p:nvPr>
        </p:nvSpPr>
        <p:spPr/>
        <p:txBody>
          <a:bodyPr/>
          <a:lstStyle/>
          <a:p>
            <a:fld id="{312540EE-F83F-4365-8BB9-B7B9C982701A}" type="slidenum">
              <a:rPr lang="en-GB" smtClean="0"/>
              <a:t>110</a:t>
            </a:fld>
            <a:endParaRPr lang="en-GB"/>
          </a:p>
        </p:txBody>
      </p:sp>
    </p:spTree>
    <p:extLst>
      <p:ext uri="{BB962C8B-B14F-4D97-AF65-F5344CB8AC3E}">
        <p14:creationId xmlns:p14="http://schemas.microsoft.com/office/powerpoint/2010/main" val="38568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Syllabus</a:t>
            </a:r>
          </a:p>
          <a:p>
            <a:r>
              <a:rPr lang="en-GB" dirty="0"/>
              <a:t>Learning</a:t>
            </a:r>
            <a:r>
              <a:rPr lang="en-GB" baseline="0" dirty="0"/>
              <a:t> Outcome  1. </a:t>
            </a:r>
          </a:p>
          <a:p>
            <a:r>
              <a:rPr lang="en-GB" baseline="0" dirty="0"/>
              <a:t>Assessment Criteria  1.1</a:t>
            </a:r>
          </a:p>
          <a:p>
            <a:endParaRPr lang="en-GB" baseline="0" dirty="0"/>
          </a:p>
          <a:p>
            <a:r>
              <a:rPr lang="en-GB" baseline="0" dirty="0"/>
              <a:t>A very common view of agile is that it looks like this. The view is very common although many people nowadays see a bigger view of agile. This view is similar to the scrum </a:t>
            </a:r>
            <a:r>
              <a:rPr lang="en-GB" baseline="0" dirty="0" smtClean="0"/>
              <a:t>view.</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a:t>
            </a:fld>
            <a:endParaRPr lang="en-GB"/>
          </a:p>
        </p:txBody>
      </p:sp>
    </p:spTree>
    <p:extLst>
      <p:ext uri="{BB962C8B-B14F-4D97-AF65-F5344CB8AC3E}">
        <p14:creationId xmlns:p14="http://schemas.microsoft.com/office/powerpoint/2010/main" val="28475322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endParaRPr lang="en-GB" dirty="0"/>
          </a:p>
          <a:p>
            <a:r>
              <a:rPr lang="en-GB" dirty="0"/>
              <a:t>Learning Outcome</a:t>
            </a:r>
            <a:r>
              <a:rPr lang="en-GB" baseline="0" dirty="0"/>
              <a:t> 3</a:t>
            </a:r>
            <a:endParaRPr lang="en-GB" dirty="0"/>
          </a:p>
          <a:p>
            <a:r>
              <a:rPr lang="en-GB" dirty="0"/>
              <a:t>Assessment Criteria</a:t>
            </a:r>
            <a:r>
              <a:rPr lang="en-GB" baseline="0" dirty="0"/>
              <a:t> 3.1 and 3.2</a:t>
            </a:r>
          </a:p>
        </p:txBody>
      </p:sp>
      <p:sp>
        <p:nvSpPr>
          <p:cNvPr id="4" name="Slide Number Placeholder 3"/>
          <p:cNvSpPr>
            <a:spLocks noGrp="1"/>
          </p:cNvSpPr>
          <p:nvPr>
            <p:ph type="sldNum" sz="quarter" idx="10"/>
          </p:nvPr>
        </p:nvSpPr>
        <p:spPr/>
        <p:txBody>
          <a:bodyPr/>
          <a:lstStyle/>
          <a:p>
            <a:fld id="{312540EE-F83F-4365-8BB9-B7B9C982701A}" type="slidenum">
              <a:rPr lang="en-GB" smtClean="0"/>
              <a:t>111</a:t>
            </a:fld>
            <a:endParaRPr lang="en-GB"/>
          </a:p>
        </p:txBody>
      </p:sp>
    </p:spTree>
    <p:extLst>
      <p:ext uri="{BB962C8B-B14F-4D97-AF65-F5344CB8AC3E}">
        <p14:creationId xmlns:p14="http://schemas.microsoft.com/office/powerpoint/2010/main" val="36838196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baseline="0" dirty="0"/>
              <a:t>A common technique used in agile, ideally with a neutral facilitator, but this is not always an option. It can be good to discuss experiences with delegates who have had neutral </a:t>
            </a:r>
            <a:r>
              <a:rPr lang="en-GB" baseline="0" dirty="0" smtClean="0"/>
              <a:t>facilitators, in terms of the </a:t>
            </a:r>
            <a:r>
              <a:rPr lang="en-GB" baseline="0" dirty="0"/>
              <a:t>value </a:t>
            </a:r>
            <a:r>
              <a:rPr lang="en-GB" baseline="0" dirty="0" smtClean="0"/>
              <a:t>that was added (or not). </a:t>
            </a:r>
            <a:r>
              <a:rPr lang="en-GB" baseline="0" dirty="0"/>
              <a:t>Bearing in mind that when listening to these experiences they may be reflecting on well run workshops or badly run workshops.</a:t>
            </a:r>
          </a:p>
          <a:p>
            <a:endParaRPr lang="en-GB" baseline="0" dirty="0"/>
          </a:p>
          <a:p>
            <a:r>
              <a:rPr lang="en-GB" baseline="0" dirty="0"/>
              <a:t>In simple terms a facilitator is responsible for the process and the dynamics but not the content. </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112</a:t>
            </a:fld>
            <a:endParaRPr lang="en-GB"/>
          </a:p>
        </p:txBody>
      </p:sp>
    </p:spTree>
    <p:extLst>
      <p:ext uri="{BB962C8B-B14F-4D97-AF65-F5344CB8AC3E}">
        <p14:creationId xmlns:p14="http://schemas.microsoft.com/office/powerpoint/2010/main" val="16994756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1</a:t>
            </a:r>
            <a:endParaRPr lang="en-GB" dirty="0" smtClean="0"/>
          </a:p>
          <a:p>
            <a:r>
              <a:rPr lang="en-GB" dirty="0" smtClean="0"/>
              <a:t>Assessment Criteria</a:t>
            </a:r>
            <a:r>
              <a:rPr lang="en-GB" baseline="0" dirty="0" smtClean="0"/>
              <a:t> 1.1</a:t>
            </a:r>
          </a:p>
          <a:p>
            <a:endParaRPr lang="en-GB" dirty="0" smtClean="0"/>
          </a:p>
          <a:p>
            <a:r>
              <a:rPr lang="en-GB" dirty="0" smtClean="0"/>
              <a:t>This section looks</a:t>
            </a:r>
            <a:r>
              <a:rPr lang="en-GB" baseline="0" dirty="0" smtClean="0"/>
              <a:t> at the Scrum product development method.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113</a:t>
            </a:fld>
            <a:endParaRPr lang="en-GB"/>
          </a:p>
        </p:txBody>
      </p:sp>
    </p:spTree>
    <p:extLst>
      <p:ext uri="{BB962C8B-B14F-4D97-AF65-F5344CB8AC3E}">
        <p14:creationId xmlns:p14="http://schemas.microsoft.com/office/powerpoint/2010/main" val="25875138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a:t>
            </a:r>
          </a:p>
          <a:p>
            <a:endParaRPr lang="en-GB" baseline="0" dirty="0"/>
          </a:p>
          <a:p>
            <a:r>
              <a:rPr lang="en-GB" dirty="0"/>
              <a:t>The next group of approximately 7 slides provide training on scrum according to the scrum guide which is seen as the definitive definition of scrum. It is essential that the trainer is familiar with the basic concepts of scrum and the good news is that it is conceptually very simple to understand and with the scrum guide only being 15 pages it can be picked up very quickly. Anyone training PRINCE2 Agile will need to gain a good understanding of scrum so that they can train delegates effectively.</a:t>
            </a:r>
          </a:p>
          <a:p>
            <a:endParaRPr lang="en-GB" dirty="0"/>
          </a:p>
          <a:p>
            <a:r>
              <a:rPr lang="en-GB" dirty="0"/>
              <a:t>One of the most important points to get across with scrum, and it is worth spending a fair amount of time driving this message home, is that the scrum theory of transparency, inspection and adaptation is really the engine room of the whole thing and by far the most important part. Everything else is about supporting the scrum theory. </a:t>
            </a:r>
          </a:p>
          <a:p>
            <a:endParaRPr lang="en-GB" dirty="0"/>
          </a:p>
          <a:p>
            <a:r>
              <a:rPr lang="en-GB" dirty="0"/>
              <a:t>It is an easy mistake to make to concentrate on sprints and scrum meetings and not realise that they are promoting and causing transparency, inspection and adaptation</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114</a:t>
            </a:fld>
            <a:endParaRPr lang="en-GB"/>
          </a:p>
        </p:txBody>
      </p:sp>
    </p:spTree>
    <p:extLst>
      <p:ext uri="{BB962C8B-B14F-4D97-AF65-F5344CB8AC3E}">
        <p14:creationId xmlns:p14="http://schemas.microsoft.com/office/powerpoint/2010/main" val="23334952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115</a:t>
            </a:fld>
            <a:endParaRPr lang="en-GB"/>
          </a:p>
        </p:txBody>
      </p:sp>
    </p:spTree>
    <p:extLst>
      <p:ext uri="{BB962C8B-B14F-4D97-AF65-F5344CB8AC3E}">
        <p14:creationId xmlns:p14="http://schemas.microsoft.com/office/powerpoint/2010/main" val="22865735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a:t>
            </a:r>
          </a:p>
          <a:p>
            <a:endParaRPr lang="en-GB" baseline="0" dirty="0"/>
          </a:p>
          <a:p>
            <a:r>
              <a:rPr lang="en-GB" dirty="0"/>
              <a:t>At this point it may be a good idea to talk through the whole diagram to explain how the five events,</a:t>
            </a:r>
            <a:r>
              <a:rPr lang="en-GB" baseline="0" dirty="0"/>
              <a:t> the three roles and the three artefacts combine </a:t>
            </a:r>
            <a:r>
              <a:rPr lang="en-GB" baseline="0" dirty="0" smtClean="0"/>
              <a:t>together.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116</a:t>
            </a:fld>
            <a:endParaRPr lang="en-GB"/>
          </a:p>
        </p:txBody>
      </p:sp>
    </p:spTree>
    <p:extLst>
      <p:ext uri="{BB962C8B-B14F-4D97-AF65-F5344CB8AC3E}">
        <p14:creationId xmlns:p14="http://schemas.microsoft.com/office/powerpoint/2010/main" val="31210874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1</a:t>
            </a:r>
            <a:endParaRPr lang="en-GB" dirty="0"/>
          </a:p>
          <a:p>
            <a:r>
              <a:rPr lang="en-GB" dirty="0"/>
              <a:t>Assessment Criteria</a:t>
            </a:r>
            <a:r>
              <a:rPr lang="en-GB" baseline="0" dirty="0"/>
              <a:t> 1.1</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117</a:t>
            </a:fld>
            <a:endParaRPr lang="en-GB"/>
          </a:p>
        </p:txBody>
      </p:sp>
    </p:spTree>
    <p:extLst>
      <p:ext uri="{BB962C8B-B14F-4D97-AF65-F5344CB8AC3E}">
        <p14:creationId xmlns:p14="http://schemas.microsoft.com/office/powerpoint/2010/main" val="2394311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1</a:t>
            </a:r>
            <a:endParaRPr lang="en-GB" dirty="0"/>
          </a:p>
          <a:p>
            <a:r>
              <a:rPr lang="en-GB" dirty="0"/>
              <a:t>Assessment Criteria</a:t>
            </a:r>
            <a:r>
              <a:rPr lang="en-GB" baseline="0" dirty="0"/>
              <a:t> 1.1</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118</a:t>
            </a:fld>
            <a:endParaRPr lang="en-GB"/>
          </a:p>
        </p:txBody>
      </p:sp>
    </p:spTree>
    <p:extLst>
      <p:ext uri="{BB962C8B-B14F-4D97-AF65-F5344CB8AC3E}">
        <p14:creationId xmlns:p14="http://schemas.microsoft.com/office/powerpoint/2010/main" val="316623078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a:t>
            </a:r>
          </a:p>
          <a:p>
            <a:endParaRPr lang="en-GB" baseline="0" dirty="0"/>
          </a:p>
          <a:p>
            <a:r>
              <a:rPr lang="en-GB" baseline="0" dirty="0"/>
              <a:t>The most common “unofficial” event is backlog </a:t>
            </a:r>
            <a:r>
              <a:rPr lang="en-GB" baseline="0" dirty="0" smtClean="0"/>
              <a:t>refinement.</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119</a:t>
            </a:fld>
            <a:endParaRPr lang="en-GB"/>
          </a:p>
        </p:txBody>
      </p:sp>
    </p:spTree>
    <p:extLst>
      <p:ext uri="{BB962C8B-B14F-4D97-AF65-F5344CB8AC3E}">
        <p14:creationId xmlns:p14="http://schemas.microsoft.com/office/powerpoint/2010/main" val="32489819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120</a:t>
            </a:fld>
            <a:endParaRPr lang="en-GB"/>
          </a:p>
        </p:txBody>
      </p:sp>
    </p:spTree>
    <p:extLst>
      <p:ext uri="{BB962C8B-B14F-4D97-AF65-F5344CB8AC3E}">
        <p14:creationId xmlns:p14="http://schemas.microsoft.com/office/powerpoint/2010/main" val="2009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1</a:t>
            </a:r>
          </a:p>
          <a:p>
            <a:r>
              <a:rPr lang="en-GB" dirty="0"/>
              <a:t>Assessment Criteria  1.2</a:t>
            </a:r>
          </a:p>
          <a:p>
            <a:endParaRPr lang="en-GB" dirty="0"/>
          </a:p>
          <a:p>
            <a:r>
              <a:rPr lang="en-GB" dirty="0"/>
              <a:t>In simple </a:t>
            </a:r>
            <a:r>
              <a:rPr lang="en-GB" dirty="0" smtClean="0"/>
              <a:t>terms, </a:t>
            </a:r>
            <a:r>
              <a:rPr lang="en-GB" dirty="0"/>
              <a:t>the PRINCE2 Agile manual refers to a </a:t>
            </a:r>
            <a:r>
              <a:rPr lang="en-GB" b="1" dirty="0"/>
              <a:t>basic</a:t>
            </a:r>
            <a:r>
              <a:rPr lang="en-GB" dirty="0"/>
              <a:t> view of agile (shown in the previous slide) and a </a:t>
            </a:r>
            <a:r>
              <a:rPr lang="en-GB" b="1" dirty="0"/>
              <a:t>mature</a:t>
            </a:r>
            <a:r>
              <a:rPr lang="en-GB" dirty="0"/>
              <a:t> view of agile. The trainer should appreciate that this mature view of agile can come in two </a:t>
            </a:r>
            <a:r>
              <a:rPr lang="en-GB" dirty="0" smtClean="0"/>
              <a:t>forms: </a:t>
            </a:r>
            <a:r>
              <a:rPr lang="en-GB" dirty="0"/>
              <a:t>firstly it is an extension of the basic view of agile where concepts such as releases, roadmaps and visions are applied over the top of a basic </a:t>
            </a:r>
            <a:r>
              <a:rPr lang="en-GB" dirty="0" smtClean="0"/>
              <a:t>view; or </a:t>
            </a:r>
            <a:r>
              <a:rPr lang="en-GB" dirty="0"/>
              <a:t>secondly it is a full-blown project framework operating in an agile context. </a:t>
            </a:r>
          </a:p>
          <a:p>
            <a:endParaRPr lang="en-GB" dirty="0"/>
          </a:p>
          <a:p>
            <a:r>
              <a:rPr lang="en-GB" dirty="0"/>
              <a:t>Again the trainer should be aware that delegates may have a mixture of experiences and a mixture of </a:t>
            </a:r>
            <a:r>
              <a:rPr lang="en-GB" dirty="0" smtClean="0"/>
              <a:t>views. When </a:t>
            </a:r>
            <a:r>
              <a:rPr lang="en-GB" dirty="0"/>
              <a:t>training PRINCE2 Agile it should be remembered that allowing for all of these different views is </a:t>
            </a:r>
            <a:r>
              <a:rPr lang="en-GB" dirty="0" smtClean="0"/>
              <a:t>important, </a:t>
            </a:r>
            <a:r>
              <a:rPr lang="en-GB" dirty="0"/>
              <a:t>because to restrict the definition of agile to only specific things will exclude certain areas of agile that are widely accepted and </a:t>
            </a:r>
            <a:r>
              <a:rPr lang="en-GB" dirty="0" smtClean="0"/>
              <a:t>valid, </a:t>
            </a:r>
            <a:r>
              <a:rPr lang="en-GB" dirty="0"/>
              <a:t>e.g. using agile for non-IT </a:t>
            </a:r>
            <a:r>
              <a:rPr lang="en-GB" dirty="0" smtClean="0"/>
              <a:t>situations, </a:t>
            </a:r>
            <a:r>
              <a:rPr lang="en-GB" dirty="0"/>
              <a:t>or using </a:t>
            </a:r>
            <a:r>
              <a:rPr lang="en-GB" dirty="0" smtClean="0"/>
              <a:t>Kanban </a:t>
            </a:r>
            <a:r>
              <a:rPr lang="en-GB" dirty="0"/>
              <a:t>which does not mandate the use of timeboxes.</a:t>
            </a:r>
          </a:p>
        </p:txBody>
      </p:sp>
      <p:sp>
        <p:nvSpPr>
          <p:cNvPr id="4" name="Slide Number Placeholder 3"/>
          <p:cNvSpPr>
            <a:spLocks noGrp="1"/>
          </p:cNvSpPr>
          <p:nvPr>
            <p:ph type="sldNum" sz="quarter" idx="10"/>
          </p:nvPr>
        </p:nvSpPr>
        <p:spPr/>
        <p:txBody>
          <a:bodyPr/>
          <a:lstStyle/>
          <a:p>
            <a:fld id="{312540EE-F83F-4365-8BB9-B7B9C982701A}" type="slidenum">
              <a:rPr lang="en-GB" smtClean="0"/>
              <a:t>13</a:t>
            </a:fld>
            <a:endParaRPr lang="en-GB"/>
          </a:p>
        </p:txBody>
      </p:sp>
    </p:spTree>
    <p:extLst>
      <p:ext uri="{BB962C8B-B14F-4D97-AF65-F5344CB8AC3E}">
        <p14:creationId xmlns:p14="http://schemas.microsoft.com/office/powerpoint/2010/main" val="14225829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1</a:t>
            </a:r>
            <a:endParaRPr lang="en-GB" dirty="0" smtClean="0"/>
          </a:p>
          <a:p>
            <a:r>
              <a:rPr lang="en-GB" dirty="0" smtClean="0"/>
              <a:t>Assessment Criteria</a:t>
            </a:r>
            <a:r>
              <a:rPr lang="en-GB" baseline="0" dirty="0" smtClean="0"/>
              <a:t> 1.1 and 1.3</a:t>
            </a:r>
          </a:p>
          <a:p>
            <a:endParaRPr lang="en-GB" dirty="0" smtClean="0"/>
          </a:p>
          <a:p>
            <a:r>
              <a:rPr lang="en-GB" dirty="0" smtClean="0"/>
              <a:t>This section looks</a:t>
            </a:r>
            <a:r>
              <a:rPr lang="en-GB" baseline="0" dirty="0" smtClean="0"/>
              <a:t> at the Kanban method.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121</a:t>
            </a:fld>
            <a:endParaRPr lang="en-GB"/>
          </a:p>
        </p:txBody>
      </p:sp>
    </p:spTree>
    <p:extLst>
      <p:ext uri="{BB962C8B-B14F-4D97-AF65-F5344CB8AC3E}">
        <p14:creationId xmlns:p14="http://schemas.microsoft.com/office/powerpoint/2010/main" val="42090471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baseline="0" dirty="0"/>
              <a:t>It is essential that anyone training PRINCE2 Agile understands the </a:t>
            </a:r>
            <a:r>
              <a:rPr lang="en-GB" baseline="0" dirty="0" smtClean="0"/>
              <a:t>Kanban </a:t>
            </a:r>
            <a:r>
              <a:rPr lang="en-GB" baseline="0" dirty="0"/>
              <a:t>content referred to in the PRINCE2 Agile manual. Although the term is widely </a:t>
            </a:r>
            <a:r>
              <a:rPr lang="en-GB" baseline="0" dirty="0" smtClean="0"/>
              <a:t>recognised, </a:t>
            </a:r>
            <a:r>
              <a:rPr lang="en-GB" baseline="0" dirty="0"/>
              <a:t>it is not that commonly </a:t>
            </a:r>
            <a:r>
              <a:rPr lang="en-GB" baseline="0" dirty="0" smtClean="0"/>
              <a:t>practised. However, at </a:t>
            </a:r>
            <a:r>
              <a:rPr lang="en-GB" baseline="0" dirty="0"/>
              <a:t>the time of the launch of this training course </a:t>
            </a:r>
            <a:r>
              <a:rPr lang="en-GB" b="1" baseline="0" dirty="0"/>
              <a:t>its popularity is increasing rapidly </a:t>
            </a:r>
            <a:r>
              <a:rPr lang="en-GB" baseline="0" dirty="0"/>
              <a:t>and it is being seen by many as an alternative to scrum.</a:t>
            </a:r>
          </a:p>
          <a:p>
            <a:endParaRPr lang="en-GB" baseline="0" dirty="0"/>
          </a:p>
          <a:p>
            <a:r>
              <a:rPr lang="en-GB" baseline="0" dirty="0"/>
              <a:t>One of the most common mistakes in agile is for people to mistake using </a:t>
            </a:r>
            <a:r>
              <a:rPr lang="en-GB" b="1" baseline="0" dirty="0" smtClean="0"/>
              <a:t>Kanban</a:t>
            </a:r>
            <a:r>
              <a:rPr lang="en-GB" baseline="0" dirty="0" smtClean="0"/>
              <a:t> </a:t>
            </a:r>
            <a:r>
              <a:rPr lang="en-GB" baseline="0" dirty="0"/>
              <a:t>with using a </a:t>
            </a:r>
            <a:r>
              <a:rPr lang="en-GB" b="1" baseline="0" dirty="0" smtClean="0"/>
              <a:t>Kanban </a:t>
            </a:r>
            <a:r>
              <a:rPr lang="en-GB" b="1" baseline="0" dirty="0"/>
              <a:t>board</a:t>
            </a:r>
            <a:r>
              <a:rPr lang="en-GB" baseline="0" dirty="0"/>
              <a:t>. This is a bit like confusing and an apple with an orchard! It may be advisable for a trainer to train within their comfort zone as the wider concept of </a:t>
            </a:r>
            <a:r>
              <a:rPr lang="en-GB" baseline="0" dirty="0" smtClean="0"/>
              <a:t>Kanban </a:t>
            </a:r>
            <a:r>
              <a:rPr lang="en-GB" baseline="0" dirty="0"/>
              <a:t>and the </a:t>
            </a:r>
            <a:r>
              <a:rPr lang="en-GB" baseline="0" dirty="0" smtClean="0"/>
              <a:t>Kanban </a:t>
            </a:r>
            <a:r>
              <a:rPr lang="en-GB" baseline="0" dirty="0"/>
              <a:t>method (created by David J Anderson who helped with PRINCE2 Agile) is quite a large subject area</a:t>
            </a:r>
          </a:p>
          <a:p>
            <a:endParaRPr lang="en-GB" baseline="0" dirty="0"/>
          </a:p>
          <a:p>
            <a:r>
              <a:rPr lang="en-GB" baseline="0" dirty="0"/>
              <a:t>It is also essential to let delegates know that </a:t>
            </a:r>
            <a:r>
              <a:rPr lang="en-GB" baseline="0" dirty="0" smtClean="0"/>
              <a:t>Kanban </a:t>
            </a:r>
            <a:r>
              <a:rPr lang="en-GB" baseline="0" dirty="0"/>
              <a:t>is being used </a:t>
            </a:r>
            <a:r>
              <a:rPr lang="en-GB" u="sng" baseline="0" dirty="0"/>
              <a:t>inside</a:t>
            </a:r>
            <a:r>
              <a:rPr lang="en-GB" baseline="0" dirty="0"/>
              <a:t> the </a:t>
            </a:r>
            <a:r>
              <a:rPr lang="en-GB" baseline="0" dirty="0" smtClean="0"/>
              <a:t>project, </a:t>
            </a:r>
            <a:r>
              <a:rPr lang="en-GB" baseline="0" dirty="0"/>
              <a:t>for example in </a:t>
            </a:r>
            <a:r>
              <a:rPr lang="en-GB" baseline="0" dirty="0" err="1" smtClean="0"/>
              <a:t>timeboxes</a:t>
            </a:r>
            <a:r>
              <a:rPr lang="en-GB" baseline="0" dirty="0" smtClean="0"/>
              <a:t> </a:t>
            </a:r>
            <a:r>
              <a:rPr lang="en-GB" baseline="0" dirty="0"/>
              <a:t>which is not its normal habitat (which is usually in a context of an operational service such as a service desk).</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122</a:t>
            </a:fld>
            <a:endParaRPr lang="en-GB"/>
          </a:p>
        </p:txBody>
      </p:sp>
    </p:spTree>
    <p:extLst>
      <p:ext uri="{BB962C8B-B14F-4D97-AF65-F5344CB8AC3E}">
        <p14:creationId xmlns:p14="http://schemas.microsoft.com/office/powerpoint/2010/main" val="14185285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dirty="0"/>
              <a:t>A trainer should know and be able to explain the six general practices. Although this is not a simple thing to pick up it is not rocket science either.</a:t>
            </a:r>
          </a:p>
        </p:txBody>
      </p:sp>
      <p:sp>
        <p:nvSpPr>
          <p:cNvPr id="4" name="Slide Number Placeholder 3"/>
          <p:cNvSpPr>
            <a:spLocks noGrp="1"/>
          </p:cNvSpPr>
          <p:nvPr>
            <p:ph type="sldNum" sz="quarter" idx="10"/>
          </p:nvPr>
        </p:nvSpPr>
        <p:spPr/>
        <p:txBody>
          <a:bodyPr/>
          <a:lstStyle/>
          <a:p>
            <a:fld id="{312540EE-F83F-4365-8BB9-B7B9C982701A}" type="slidenum">
              <a:rPr lang="en-GB" smtClean="0"/>
              <a:t>123</a:t>
            </a:fld>
            <a:endParaRPr lang="en-GB"/>
          </a:p>
        </p:txBody>
      </p:sp>
    </p:spTree>
    <p:extLst>
      <p:ext uri="{BB962C8B-B14F-4D97-AF65-F5344CB8AC3E}">
        <p14:creationId xmlns:p14="http://schemas.microsoft.com/office/powerpoint/2010/main" val="108412786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baseline="0" dirty="0"/>
              <a:t>This is the big one from </a:t>
            </a:r>
            <a:r>
              <a:rPr lang="en-GB" baseline="0" dirty="0" smtClean="0"/>
              <a:t>a learning point </a:t>
            </a:r>
            <a:r>
              <a:rPr lang="en-GB" baseline="0" dirty="0"/>
              <a:t>of </a:t>
            </a:r>
            <a:r>
              <a:rPr lang="en-GB" baseline="0" dirty="0" smtClean="0"/>
              <a:t>view, </a:t>
            </a:r>
            <a:r>
              <a:rPr lang="en-GB" baseline="0" dirty="0"/>
              <a:t>as the idea of limiting WIP </a:t>
            </a:r>
            <a:r>
              <a:rPr lang="en-GB" baseline="0" dirty="0" smtClean="0"/>
              <a:t>does not necessarily </a:t>
            </a:r>
            <a:r>
              <a:rPr lang="en-GB" baseline="0" dirty="0"/>
              <a:t>make sense </a:t>
            </a:r>
            <a:r>
              <a:rPr lang="en-GB" baseline="0" dirty="0" smtClean="0"/>
              <a:t>intuitively. It will make sense </a:t>
            </a:r>
            <a:r>
              <a:rPr lang="en-GB" baseline="0" dirty="0"/>
              <a:t>when you see how it </a:t>
            </a:r>
            <a:r>
              <a:rPr lang="en-GB" baseline="0" dirty="0" smtClean="0"/>
              <a:t>works. A </a:t>
            </a:r>
            <a:r>
              <a:rPr lang="en-GB" baseline="0" dirty="0"/>
              <a:t>simple example </a:t>
            </a:r>
            <a:r>
              <a:rPr lang="en-GB" baseline="0" dirty="0" smtClean="0"/>
              <a:t>is variable </a:t>
            </a:r>
            <a:r>
              <a:rPr lang="en-GB" baseline="0" dirty="0"/>
              <a:t>speed limits on a motorway, although this analogy is only partially helpful as it does not take into account task switching. WIP limits </a:t>
            </a:r>
            <a:r>
              <a:rPr lang="en-GB" baseline="0" dirty="0" smtClean="0"/>
              <a:t>create </a:t>
            </a:r>
            <a:r>
              <a:rPr lang="en-GB" baseline="0" dirty="0"/>
              <a:t>and </a:t>
            </a:r>
            <a:r>
              <a:rPr lang="en-GB" baseline="0" dirty="0" smtClean="0"/>
              <a:t>underpin </a:t>
            </a:r>
            <a:r>
              <a:rPr lang="en-GB" baseline="0" dirty="0"/>
              <a:t>the whole concept of </a:t>
            </a:r>
            <a:r>
              <a:rPr lang="en-GB" baseline="0" dirty="0" smtClean="0"/>
              <a:t>Kanban.</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124</a:t>
            </a:fld>
            <a:endParaRPr lang="en-GB"/>
          </a:p>
        </p:txBody>
      </p:sp>
    </p:spTree>
    <p:extLst>
      <p:ext uri="{BB962C8B-B14F-4D97-AF65-F5344CB8AC3E}">
        <p14:creationId xmlns:p14="http://schemas.microsoft.com/office/powerpoint/2010/main" val="22189507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dirty="0"/>
              <a:t>4</a:t>
            </a:r>
            <a:r>
              <a:rPr lang="en-GB" baseline="0" dirty="0"/>
              <a:t> is similar to working agreements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125</a:t>
            </a:fld>
            <a:endParaRPr lang="en-GB"/>
          </a:p>
        </p:txBody>
      </p:sp>
    </p:spTree>
    <p:extLst>
      <p:ext uri="{BB962C8B-B14F-4D97-AF65-F5344CB8AC3E}">
        <p14:creationId xmlns:p14="http://schemas.microsoft.com/office/powerpoint/2010/main" val="8342023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dirty="0"/>
              <a:t>5. A lot depends on whether or not this feedback is with a real </a:t>
            </a:r>
            <a:r>
              <a:rPr lang="en-GB" dirty="0" smtClean="0"/>
              <a:t>customer.</a:t>
            </a:r>
            <a:endParaRPr lang="en-GB" dirty="0"/>
          </a:p>
          <a:p>
            <a:endParaRPr lang="en-GB" dirty="0"/>
          </a:p>
          <a:p>
            <a:r>
              <a:rPr lang="en-GB" dirty="0"/>
              <a:t>6. The </a:t>
            </a:r>
            <a:r>
              <a:rPr lang="en-GB" dirty="0" smtClean="0"/>
              <a:t>Kanban </a:t>
            </a:r>
            <a:r>
              <a:rPr lang="en-GB" dirty="0"/>
              <a:t>method uses the term </a:t>
            </a:r>
            <a:r>
              <a:rPr lang="en-GB" i="1" dirty="0" smtClean="0"/>
              <a:t>experiment</a:t>
            </a:r>
            <a:r>
              <a:rPr lang="en-GB" dirty="0" smtClean="0"/>
              <a:t> </a:t>
            </a:r>
            <a:r>
              <a:rPr lang="en-GB" dirty="0"/>
              <a:t>whereas other agile methods may use the word </a:t>
            </a:r>
            <a:r>
              <a:rPr lang="en-GB" i="1" dirty="0"/>
              <a:t>spike</a:t>
            </a:r>
            <a:r>
              <a:rPr lang="en-GB" dirty="0"/>
              <a:t> or </a:t>
            </a:r>
            <a:r>
              <a:rPr lang="en-GB" i="1" dirty="0"/>
              <a:t>prototype</a:t>
            </a:r>
            <a:r>
              <a:rPr lang="en-GB" dirty="0"/>
              <a:t> but these experiments have an</a:t>
            </a:r>
            <a:r>
              <a:rPr lang="en-GB" baseline="0" dirty="0"/>
              <a:t> air of science about them as hypotheses are proven or </a:t>
            </a:r>
            <a:r>
              <a:rPr lang="en-GB" baseline="0" dirty="0" smtClean="0"/>
              <a:t>disproven.</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126</a:t>
            </a:fld>
            <a:endParaRPr lang="en-GB"/>
          </a:p>
        </p:txBody>
      </p:sp>
    </p:spTree>
    <p:extLst>
      <p:ext uri="{BB962C8B-B14F-4D97-AF65-F5344CB8AC3E}">
        <p14:creationId xmlns:p14="http://schemas.microsoft.com/office/powerpoint/2010/main" val="39591535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dirty="0"/>
              <a:t>Be careful when talking about </a:t>
            </a:r>
            <a:r>
              <a:rPr lang="en-GB" dirty="0" err="1"/>
              <a:t>Scrumban</a:t>
            </a:r>
            <a:r>
              <a:rPr lang="en-GB" dirty="0"/>
              <a:t> as you can either get the best of both worlds or the worst!</a:t>
            </a:r>
            <a:r>
              <a:rPr lang="en-GB" baseline="0" dirty="0"/>
              <a:t> </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127</a:t>
            </a:fld>
            <a:endParaRPr lang="en-GB"/>
          </a:p>
        </p:txBody>
      </p:sp>
    </p:spTree>
    <p:extLst>
      <p:ext uri="{BB962C8B-B14F-4D97-AF65-F5344CB8AC3E}">
        <p14:creationId xmlns:p14="http://schemas.microsoft.com/office/powerpoint/2010/main" val="24670086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endParaRPr lang="en-GB" dirty="0"/>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dirty="0"/>
              <a:t>It is important to understand what a CFD is and this may take some time to understand. On the </a:t>
            </a:r>
            <a:r>
              <a:rPr lang="en-GB" dirty="0" smtClean="0"/>
              <a:t>slide, </a:t>
            </a:r>
            <a:r>
              <a:rPr lang="en-GB" dirty="0"/>
              <a:t>the CFD diagram represents what is in </a:t>
            </a:r>
            <a:r>
              <a:rPr lang="en-GB" dirty="0" smtClean="0"/>
              <a:t>table; </a:t>
            </a:r>
            <a:r>
              <a:rPr lang="en-GB" dirty="0"/>
              <a:t>in simple terms the diagram can show how much work is in progress and also what is the lead time. </a:t>
            </a:r>
            <a:r>
              <a:rPr lang="en-GB" baseline="0" dirty="0"/>
              <a:t> A CFD is about as hard as it gets from the point of view of knowing </a:t>
            </a:r>
            <a:r>
              <a:rPr lang="en-GB" baseline="0" dirty="0" smtClean="0"/>
              <a:t>Kanban </a:t>
            </a:r>
            <a:r>
              <a:rPr lang="en-GB" baseline="0" dirty="0"/>
              <a:t>for PRINCE2 Agile but it is worth the effort when you get there!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128</a:t>
            </a:fld>
            <a:endParaRPr lang="en-GB"/>
          </a:p>
        </p:txBody>
      </p:sp>
    </p:spTree>
    <p:extLst>
      <p:ext uri="{BB962C8B-B14F-4D97-AF65-F5344CB8AC3E}">
        <p14:creationId xmlns:p14="http://schemas.microsoft.com/office/powerpoint/2010/main" val="57758517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1</a:t>
            </a:r>
            <a:endParaRPr lang="en-GB" dirty="0" smtClean="0"/>
          </a:p>
          <a:p>
            <a:r>
              <a:rPr lang="en-GB" dirty="0" smtClean="0"/>
              <a:t>Assessment Criteria</a:t>
            </a:r>
            <a:r>
              <a:rPr lang="en-GB" baseline="0" dirty="0" smtClean="0"/>
              <a:t> 1.1 and 1.3</a:t>
            </a:r>
          </a:p>
          <a:p>
            <a:endParaRPr lang="en-GB" dirty="0" smtClean="0"/>
          </a:p>
          <a:p>
            <a:r>
              <a:rPr lang="en-GB" dirty="0" smtClean="0"/>
              <a:t>This section looks</a:t>
            </a:r>
            <a:r>
              <a:rPr lang="en-GB" baseline="0" dirty="0" smtClean="0"/>
              <a:t> at the Lean </a:t>
            </a:r>
            <a:r>
              <a:rPr lang="en-GB" baseline="0" dirty="0" err="1" smtClean="0"/>
              <a:t>Startup</a:t>
            </a:r>
            <a:r>
              <a:rPr lang="en-GB" baseline="0" dirty="0" smtClean="0"/>
              <a:t> method.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129</a:t>
            </a:fld>
            <a:endParaRPr lang="en-GB"/>
          </a:p>
        </p:txBody>
      </p:sp>
    </p:spTree>
    <p:extLst>
      <p:ext uri="{BB962C8B-B14F-4D97-AF65-F5344CB8AC3E}">
        <p14:creationId xmlns:p14="http://schemas.microsoft.com/office/powerpoint/2010/main" val="49122144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pPr defTabSz="966155">
              <a:defRPr/>
            </a:pPr>
            <a:r>
              <a:rPr lang="en-GB" dirty="0"/>
              <a:t>Lean Start-up is a popular agile book by Eric </a:t>
            </a:r>
            <a:r>
              <a:rPr lang="en-GB" dirty="0" err="1" smtClean="0"/>
              <a:t>Ries</a:t>
            </a:r>
            <a:r>
              <a:rPr lang="en-GB" dirty="0" smtClean="0"/>
              <a:t>.</a:t>
            </a:r>
            <a:endParaRPr lang="en-GB" dirty="0"/>
          </a:p>
          <a:p>
            <a:r>
              <a:rPr lang="en-GB" baseline="0" dirty="0"/>
              <a:t>Some of the stories inside the book and concepts are very interesting and at times </a:t>
            </a:r>
            <a:r>
              <a:rPr lang="en-GB" baseline="0" dirty="0" smtClean="0"/>
              <a:t>unbelievable, </a:t>
            </a:r>
            <a:r>
              <a:rPr lang="en-GB" baseline="0" dirty="0"/>
              <a:t>but in some respects this represents a sophisticated strain of </a:t>
            </a:r>
            <a:r>
              <a:rPr lang="en-GB" baseline="0" dirty="0" smtClean="0"/>
              <a:t>agile, which, </a:t>
            </a:r>
            <a:r>
              <a:rPr lang="en-GB" baseline="0" dirty="0"/>
              <a:t>to many people </a:t>
            </a:r>
            <a:r>
              <a:rPr lang="en-GB" baseline="0" dirty="0" smtClean="0"/>
              <a:t>is a </a:t>
            </a:r>
            <a:r>
              <a:rPr lang="en-GB" baseline="0" dirty="0"/>
              <a:t>great way to work. Although it is a book about start-up </a:t>
            </a:r>
            <a:r>
              <a:rPr lang="en-GB" baseline="0" dirty="0" smtClean="0"/>
              <a:t>companies, </a:t>
            </a:r>
            <a:r>
              <a:rPr lang="en-GB" baseline="0" dirty="0"/>
              <a:t>this is analogous to a project and the parallels are easy to make.</a:t>
            </a:r>
          </a:p>
          <a:p>
            <a:endParaRPr lang="en-GB" baseline="0" dirty="0"/>
          </a:p>
          <a:p>
            <a:r>
              <a:rPr lang="en-GB" baseline="0" dirty="0"/>
              <a:t>It may be worth training this by recounting one of the many stories that Eric </a:t>
            </a:r>
            <a:r>
              <a:rPr lang="en-GB" baseline="0" dirty="0" err="1"/>
              <a:t>Ries</a:t>
            </a:r>
            <a:r>
              <a:rPr lang="en-GB" baseline="0" dirty="0"/>
              <a:t> tells. In really simple </a:t>
            </a:r>
            <a:r>
              <a:rPr lang="en-GB" baseline="0" dirty="0" smtClean="0"/>
              <a:t>terms, </a:t>
            </a:r>
            <a:r>
              <a:rPr lang="en-GB" baseline="0" dirty="0"/>
              <a:t>one involves a company that released a product after six months that nobody </a:t>
            </a:r>
            <a:r>
              <a:rPr lang="en-GB" baseline="0" dirty="0" smtClean="0"/>
              <a:t>wanted. They </a:t>
            </a:r>
            <a:r>
              <a:rPr lang="en-GB" baseline="0" dirty="0"/>
              <a:t>could have </a:t>
            </a:r>
            <a:r>
              <a:rPr lang="en-GB" baseline="0" dirty="0" smtClean="0"/>
              <a:t>known about this </a:t>
            </a:r>
            <a:r>
              <a:rPr lang="en-GB" baseline="0" dirty="0"/>
              <a:t>after one </a:t>
            </a:r>
            <a:r>
              <a:rPr lang="en-GB" baseline="0" dirty="0" smtClean="0"/>
              <a:t>month, </a:t>
            </a:r>
            <a:r>
              <a:rPr lang="en-GB" baseline="0" dirty="0"/>
              <a:t>by releasing a cut down version early. The killer concept that Lean </a:t>
            </a:r>
            <a:r>
              <a:rPr lang="en-GB" baseline="0" dirty="0" err="1"/>
              <a:t>Startup</a:t>
            </a:r>
            <a:r>
              <a:rPr lang="en-GB" baseline="0" dirty="0"/>
              <a:t> brings to the agile table is that what the company lost by delaying the release of the product was not five months of revenue but five months of </a:t>
            </a:r>
            <a:r>
              <a:rPr lang="en-GB" baseline="0" dirty="0" smtClean="0"/>
              <a:t>learning. This </a:t>
            </a:r>
            <a:r>
              <a:rPr lang="en-GB" baseline="0" dirty="0"/>
              <a:t>is why the Lean </a:t>
            </a:r>
            <a:r>
              <a:rPr lang="en-GB" baseline="0" dirty="0" err="1"/>
              <a:t>Startup</a:t>
            </a:r>
            <a:r>
              <a:rPr lang="en-GB" baseline="0" dirty="0"/>
              <a:t> focuses on determining a minimum viable products or MVP. This same concept can be applied in project </a:t>
            </a:r>
            <a:r>
              <a:rPr lang="en-GB" baseline="0" dirty="0" smtClean="0"/>
              <a:t>terms, </a:t>
            </a:r>
            <a:r>
              <a:rPr lang="en-GB" baseline="0" dirty="0"/>
              <a:t>but it must be understood that the Lean </a:t>
            </a:r>
            <a:r>
              <a:rPr lang="en-GB" baseline="0" dirty="0" err="1"/>
              <a:t>Startup</a:t>
            </a:r>
            <a:r>
              <a:rPr lang="en-GB" baseline="0" dirty="0"/>
              <a:t> focuses on learning, not on commercial viability as mentioned earlier.</a:t>
            </a:r>
          </a:p>
          <a:p>
            <a:endParaRPr lang="en-GB" dirty="0"/>
          </a:p>
          <a:p>
            <a:r>
              <a:rPr lang="en-GB" baseline="0" dirty="0"/>
              <a:t>Note to trainers:</a:t>
            </a:r>
          </a:p>
          <a:p>
            <a:r>
              <a:rPr lang="en-GB" baseline="0" dirty="0"/>
              <a:t>It would be advisable to research this book on the </a:t>
            </a:r>
            <a:r>
              <a:rPr lang="en-GB" baseline="0" dirty="0" smtClean="0"/>
              <a:t>web, </a:t>
            </a:r>
            <a:r>
              <a:rPr lang="en-GB" baseline="0" dirty="0"/>
              <a:t>focusing particularly on the official website and watching any videos by Eric </a:t>
            </a:r>
            <a:r>
              <a:rPr lang="en-GB" baseline="0" dirty="0" err="1"/>
              <a:t>Ries</a:t>
            </a:r>
            <a:r>
              <a:rPr lang="en-GB" baseline="0" dirty="0"/>
              <a:t>. If you can </a:t>
            </a:r>
            <a:r>
              <a:rPr lang="en-GB" baseline="0" dirty="0" smtClean="0"/>
              <a:t>skim-read </a:t>
            </a:r>
            <a:r>
              <a:rPr lang="en-GB" baseline="0" dirty="0"/>
              <a:t>the </a:t>
            </a:r>
            <a:r>
              <a:rPr lang="en-GB" baseline="0" dirty="0" smtClean="0"/>
              <a:t>book, </a:t>
            </a:r>
            <a:r>
              <a:rPr lang="en-GB" baseline="0" dirty="0"/>
              <a:t>then even better but having a basic understanding of the Lean </a:t>
            </a:r>
            <a:r>
              <a:rPr lang="en-GB" baseline="0" dirty="0" err="1"/>
              <a:t>Startup</a:t>
            </a:r>
            <a:r>
              <a:rPr lang="en-GB" baseline="0" dirty="0"/>
              <a:t> is highly recommended to train PRINCE2 </a:t>
            </a:r>
            <a:r>
              <a:rPr lang="en-GB" baseline="0" dirty="0" smtClean="0"/>
              <a:t>Agile.</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130</a:t>
            </a:fld>
            <a:endParaRPr lang="en-GB"/>
          </a:p>
        </p:txBody>
      </p:sp>
    </p:spTree>
    <p:extLst>
      <p:ext uri="{BB962C8B-B14F-4D97-AF65-F5344CB8AC3E}">
        <p14:creationId xmlns:p14="http://schemas.microsoft.com/office/powerpoint/2010/main" val="197257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1. </a:t>
            </a:r>
          </a:p>
          <a:p>
            <a:r>
              <a:rPr lang="en-GB" dirty="0"/>
              <a:t>Assessment Criteria  1.3</a:t>
            </a:r>
          </a:p>
          <a:p>
            <a:endParaRPr lang="en-GB" dirty="0"/>
          </a:p>
          <a:p>
            <a:r>
              <a:rPr lang="en-GB" dirty="0"/>
              <a:t>The frameworks identified in red are the ones detailed in the</a:t>
            </a:r>
            <a:r>
              <a:rPr lang="en-GB" baseline="0" dirty="0"/>
              <a:t> PRINCE2 Agile </a:t>
            </a:r>
            <a:r>
              <a:rPr lang="en-GB" baseline="0" dirty="0" smtClean="0"/>
              <a:t>manual.</a:t>
            </a:r>
            <a:endParaRPr lang="en-GB" baseline="0" dirty="0"/>
          </a:p>
          <a:p>
            <a:endParaRPr lang="en-GB" dirty="0"/>
          </a:p>
          <a:p>
            <a:r>
              <a:rPr lang="en-GB" dirty="0" smtClean="0"/>
              <a:t>There was a conscious decision in the PRINCE2 Agile manual not to go into great detail on all of the agile methods that are available. This was to avoid inaccurate interpretations. It should be pointed out that many of these are IT methods.</a:t>
            </a:r>
          </a:p>
          <a:p>
            <a:endParaRPr lang="en-GB" dirty="0" smtClean="0"/>
          </a:p>
          <a:p>
            <a:r>
              <a:rPr lang="en-GB" dirty="0" smtClean="0"/>
              <a:t>As a trainer you should be familiar with what is written in table 2.1 further research on all of these areas would be advantageous. Two main areas to become as familiar as possible with are Scrum and Kanban.</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14</a:t>
            </a:fld>
            <a:endParaRPr lang="en-GB"/>
          </a:p>
        </p:txBody>
      </p:sp>
    </p:spTree>
    <p:extLst>
      <p:ext uri="{BB962C8B-B14F-4D97-AF65-F5344CB8AC3E}">
        <p14:creationId xmlns:p14="http://schemas.microsoft.com/office/powerpoint/2010/main" val="1896650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a:t>
            </a:r>
            <a:r>
              <a:rPr lang="en-GB" baseline="0" dirty="0"/>
              <a:t> 1.1 and 1.3</a:t>
            </a:r>
          </a:p>
          <a:p>
            <a:endParaRPr lang="en-GB" baseline="0" dirty="0"/>
          </a:p>
          <a:p>
            <a:r>
              <a:rPr lang="en-GB" dirty="0"/>
              <a:t>Bullet one is something to be focused on and emphasised. When training this section on Lean </a:t>
            </a:r>
            <a:r>
              <a:rPr lang="en-GB" dirty="0" err="1" smtClean="0"/>
              <a:t>Startup</a:t>
            </a:r>
            <a:r>
              <a:rPr lang="en-GB" dirty="0" smtClean="0"/>
              <a:t>, </a:t>
            </a:r>
            <a:r>
              <a:rPr lang="en-GB" dirty="0"/>
              <a:t>you will need to know what a pivot </a:t>
            </a:r>
            <a:r>
              <a:rPr lang="en-GB" dirty="0" smtClean="0"/>
              <a:t>is. This will not take </a:t>
            </a:r>
            <a:r>
              <a:rPr lang="en-GB" dirty="0"/>
              <a:t>long but it is an important concept that may occur on a project.</a:t>
            </a:r>
          </a:p>
          <a:p>
            <a:endParaRPr lang="en-GB" dirty="0"/>
          </a:p>
          <a:p>
            <a:r>
              <a:rPr lang="en-GB" dirty="0"/>
              <a:t>Interestingly </a:t>
            </a:r>
            <a:r>
              <a:rPr lang="en-GB" dirty="0" smtClean="0"/>
              <a:t>enough, early </a:t>
            </a:r>
            <a:r>
              <a:rPr lang="en-GB" dirty="0"/>
              <a:t>on in the </a:t>
            </a:r>
            <a:r>
              <a:rPr lang="en-GB" dirty="0" smtClean="0"/>
              <a:t>book, it says that agile/adaptable has </a:t>
            </a:r>
            <a:r>
              <a:rPr lang="en-GB" dirty="0"/>
              <a:t>to be a managed </a:t>
            </a:r>
            <a:r>
              <a:rPr lang="en-GB" dirty="0" smtClean="0"/>
              <a:t>process. This </a:t>
            </a:r>
            <a:r>
              <a:rPr lang="en-GB" dirty="0"/>
              <a:t>resonates quite happily with PRINCE2 and </a:t>
            </a:r>
            <a:r>
              <a:rPr lang="en-GB" dirty="0" smtClean="0"/>
              <a:t>goes against a lot of the ducking </a:t>
            </a:r>
            <a:r>
              <a:rPr lang="en-GB" dirty="0"/>
              <a:t>and diving that some people assume agile needs.</a:t>
            </a:r>
          </a:p>
        </p:txBody>
      </p:sp>
      <p:sp>
        <p:nvSpPr>
          <p:cNvPr id="4" name="Slide Number Placeholder 3"/>
          <p:cNvSpPr>
            <a:spLocks noGrp="1"/>
          </p:cNvSpPr>
          <p:nvPr>
            <p:ph type="sldNum" sz="quarter" idx="10"/>
          </p:nvPr>
        </p:nvSpPr>
        <p:spPr/>
        <p:txBody>
          <a:bodyPr/>
          <a:lstStyle/>
          <a:p>
            <a:fld id="{312540EE-F83F-4365-8BB9-B7B9C982701A}" type="slidenum">
              <a:rPr lang="en-GB" smtClean="0"/>
              <a:t>131</a:t>
            </a:fld>
            <a:endParaRPr lang="en-GB"/>
          </a:p>
        </p:txBody>
      </p:sp>
    </p:spTree>
    <p:extLst>
      <p:ext uri="{BB962C8B-B14F-4D97-AF65-F5344CB8AC3E}">
        <p14:creationId xmlns:p14="http://schemas.microsoft.com/office/powerpoint/2010/main" val="41764188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5</a:t>
            </a:r>
            <a:endParaRPr lang="en-GB" dirty="0" smtClean="0"/>
          </a:p>
          <a:p>
            <a:r>
              <a:rPr lang="en-GB" dirty="0" smtClean="0"/>
              <a:t>Assessment Criteria</a:t>
            </a:r>
            <a:r>
              <a:rPr lang="en-GB" baseline="0" dirty="0" smtClean="0"/>
              <a:t> 5.1 </a:t>
            </a:r>
          </a:p>
          <a:p>
            <a:endParaRPr lang="en-GB" dirty="0" smtClean="0"/>
          </a:p>
          <a:p>
            <a:r>
              <a:rPr lang="en-GB" dirty="0" smtClean="0"/>
              <a:t>This section looks</a:t>
            </a:r>
            <a:r>
              <a:rPr lang="en-GB" baseline="0" dirty="0" smtClean="0"/>
              <a:t> at transitioning to agile ways of working.</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132</a:t>
            </a:fld>
            <a:endParaRPr lang="en-GB"/>
          </a:p>
        </p:txBody>
      </p:sp>
    </p:spTree>
    <p:extLst>
      <p:ext uri="{BB962C8B-B14F-4D97-AF65-F5344CB8AC3E}">
        <p14:creationId xmlns:p14="http://schemas.microsoft.com/office/powerpoint/2010/main" val="8818812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5.1 </a:t>
            </a:r>
          </a:p>
        </p:txBody>
      </p:sp>
      <p:sp>
        <p:nvSpPr>
          <p:cNvPr id="4" name="Slide Number Placeholder 3"/>
          <p:cNvSpPr>
            <a:spLocks noGrp="1"/>
          </p:cNvSpPr>
          <p:nvPr>
            <p:ph type="sldNum" sz="quarter" idx="10"/>
          </p:nvPr>
        </p:nvSpPr>
        <p:spPr/>
        <p:txBody>
          <a:bodyPr/>
          <a:lstStyle/>
          <a:p>
            <a:fld id="{312540EE-F83F-4365-8BB9-B7B9C982701A}" type="slidenum">
              <a:rPr lang="en-GB" smtClean="0"/>
              <a:t>133</a:t>
            </a:fld>
            <a:endParaRPr lang="en-GB"/>
          </a:p>
        </p:txBody>
      </p:sp>
    </p:spTree>
    <p:extLst>
      <p:ext uri="{BB962C8B-B14F-4D97-AF65-F5344CB8AC3E}">
        <p14:creationId xmlns:p14="http://schemas.microsoft.com/office/powerpoint/2010/main" val="3752169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5.1 </a:t>
            </a:r>
          </a:p>
        </p:txBody>
      </p:sp>
      <p:sp>
        <p:nvSpPr>
          <p:cNvPr id="4" name="Slide Number Placeholder 3"/>
          <p:cNvSpPr>
            <a:spLocks noGrp="1"/>
          </p:cNvSpPr>
          <p:nvPr>
            <p:ph type="sldNum" sz="quarter" idx="10"/>
          </p:nvPr>
        </p:nvSpPr>
        <p:spPr/>
        <p:txBody>
          <a:bodyPr/>
          <a:lstStyle/>
          <a:p>
            <a:fld id="{312540EE-F83F-4365-8BB9-B7B9C982701A}" type="slidenum">
              <a:rPr lang="en-GB" smtClean="0"/>
              <a:t>134</a:t>
            </a:fld>
            <a:endParaRPr lang="en-GB"/>
          </a:p>
        </p:txBody>
      </p:sp>
    </p:spTree>
    <p:extLst>
      <p:ext uri="{BB962C8B-B14F-4D97-AF65-F5344CB8AC3E}">
        <p14:creationId xmlns:p14="http://schemas.microsoft.com/office/powerpoint/2010/main" val="20753472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5.1 </a:t>
            </a:r>
          </a:p>
          <a:p>
            <a:endParaRPr lang="en-GB" baseline="0" dirty="0"/>
          </a:p>
          <a:p>
            <a:r>
              <a:rPr lang="en-GB" dirty="0"/>
              <a:t>The final slides appear later on in the manual as appendices and contain a lots of very useful information so they should </a:t>
            </a:r>
            <a:r>
              <a:rPr lang="en-GB" b="1" dirty="0"/>
              <a:t>not</a:t>
            </a:r>
            <a:r>
              <a:rPr lang="en-GB" dirty="0"/>
              <a:t> be skipped through lightly.</a:t>
            </a:r>
          </a:p>
        </p:txBody>
      </p:sp>
      <p:sp>
        <p:nvSpPr>
          <p:cNvPr id="4" name="Slide Number Placeholder 3"/>
          <p:cNvSpPr>
            <a:spLocks noGrp="1"/>
          </p:cNvSpPr>
          <p:nvPr>
            <p:ph type="sldNum" sz="quarter" idx="10"/>
          </p:nvPr>
        </p:nvSpPr>
        <p:spPr/>
        <p:txBody>
          <a:bodyPr/>
          <a:lstStyle/>
          <a:p>
            <a:fld id="{312540EE-F83F-4365-8BB9-B7B9C982701A}" type="slidenum">
              <a:rPr lang="en-GB" smtClean="0"/>
              <a:t>135</a:t>
            </a:fld>
            <a:endParaRPr lang="en-GB"/>
          </a:p>
        </p:txBody>
      </p:sp>
    </p:spTree>
    <p:extLst>
      <p:ext uri="{BB962C8B-B14F-4D97-AF65-F5344CB8AC3E}">
        <p14:creationId xmlns:p14="http://schemas.microsoft.com/office/powerpoint/2010/main" val="18124807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5.1 </a:t>
            </a:r>
          </a:p>
          <a:p>
            <a:endParaRPr lang="en-GB" baseline="0" dirty="0"/>
          </a:p>
          <a:p>
            <a:r>
              <a:rPr lang="en-GB" baseline="0" dirty="0"/>
              <a:t>PRINCE2 Agile, a marriage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136</a:t>
            </a:fld>
            <a:endParaRPr lang="en-GB"/>
          </a:p>
        </p:txBody>
      </p:sp>
    </p:spTree>
    <p:extLst>
      <p:ext uri="{BB962C8B-B14F-4D97-AF65-F5344CB8AC3E}">
        <p14:creationId xmlns:p14="http://schemas.microsoft.com/office/powerpoint/2010/main" val="110392780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137</a:t>
            </a:fld>
            <a:endParaRPr lang="en-GB"/>
          </a:p>
        </p:txBody>
      </p:sp>
    </p:spTree>
    <p:extLst>
      <p:ext uri="{BB962C8B-B14F-4D97-AF65-F5344CB8AC3E}">
        <p14:creationId xmlns:p14="http://schemas.microsoft.com/office/powerpoint/2010/main" val="36859782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a:t>One</a:t>
            </a:r>
            <a:r>
              <a:rPr lang="en-GB" baseline="0" dirty="0"/>
              <a:t> agile concept is that of continuous improvement and seeking feedback. </a:t>
            </a:r>
          </a:p>
          <a:p>
            <a:pPr defTabSz="966155">
              <a:defRPr/>
            </a:pPr>
            <a:endParaRPr lang="en-GB" baseline="0" dirty="0"/>
          </a:p>
          <a:p>
            <a:pPr defTabSz="966155">
              <a:defRPr/>
            </a:pPr>
            <a:r>
              <a:rPr lang="en-GB" baseline="0" dirty="0"/>
              <a:t>Encourage any delegates to engage with PRINCE2 Agile and feedback to AXELOS if they have any comments both positive or negative.</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138</a:t>
            </a:fld>
            <a:endParaRPr lang="en-GB"/>
          </a:p>
        </p:txBody>
      </p:sp>
    </p:spTree>
    <p:extLst>
      <p:ext uri="{BB962C8B-B14F-4D97-AF65-F5344CB8AC3E}">
        <p14:creationId xmlns:p14="http://schemas.microsoft.com/office/powerpoint/2010/main" val="110067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1. </a:t>
            </a:r>
          </a:p>
          <a:p>
            <a:r>
              <a:rPr lang="en-GB" dirty="0"/>
              <a:t>Assessment Criteria  1.3</a:t>
            </a:r>
          </a:p>
          <a:p>
            <a:endParaRPr lang="en-GB" dirty="0"/>
          </a:p>
          <a:p>
            <a:r>
              <a:rPr lang="en-GB" dirty="0" smtClean="0"/>
              <a:t>It is important to point out that these are illustrations and not a definitive list. Further to this, it is possible that one word may fit into more than one of the categories in the left-hand column. It can sometimes be useful to explain to the delegates that techniques are in effect standalone and many of the techniques used in agile can be used quite happily in a waterfall context.</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15</a:t>
            </a:fld>
            <a:endParaRPr lang="en-GB"/>
          </a:p>
        </p:txBody>
      </p:sp>
    </p:spTree>
    <p:extLst>
      <p:ext uri="{BB962C8B-B14F-4D97-AF65-F5344CB8AC3E}">
        <p14:creationId xmlns:p14="http://schemas.microsoft.com/office/powerpoint/2010/main" val="216164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1. </a:t>
            </a:r>
          </a:p>
          <a:p>
            <a:r>
              <a:rPr lang="en-GB" dirty="0"/>
              <a:t>Assessment Criteria  1.3</a:t>
            </a:r>
          </a:p>
          <a:p>
            <a:endParaRPr lang="en-GB" dirty="0"/>
          </a:p>
          <a:p>
            <a:r>
              <a:rPr lang="en-GB" dirty="0"/>
              <a:t>This slide should then pull everything together from the viewpoint of what agile is and how PRINCE2 Agile sees </a:t>
            </a:r>
            <a:r>
              <a:rPr lang="en-GB" dirty="0" smtClean="0"/>
              <a:t>it.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16</a:t>
            </a:fld>
            <a:endParaRPr lang="en-GB"/>
          </a:p>
        </p:txBody>
      </p:sp>
    </p:spTree>
    <p:extLst>
      <p:ext uri="{BB962C8B-B14F-4D97-AF65-F5344CB8AC3E}">
        <p14:creationId xmlns:p14="http://schemas.microsoft.com/office/powerpoint/2010/main" val="377369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2</a:t>
            </a:r>
            <a:endParaRPr lang="en-GB" dirty="0"/>
          </a:p>
          <a:p>
            <a:r>
              <a:rPr lang="en-GB" dirty="0"/>
              <a:t>Assessment Criteria  2.3</a:t>
            </a:r>
          </a:p>
          <a:p>
            <a:endParaRPr lang="en-GB" dirty="0"/>
          </a:p>
          <a:p>
            <a:r>
              <a:rPr lang="en-GB" dirty="0"/>
              <a:t>This is known as the cake or sometimes the layer cake. </a:t>
            </a:r>
            <a:endParaRPr lang="en-GB" dirty="0" smtClean="0"/>
          </a:p>
          <a:p>
            <a:r>
              <a:rPr lang="en-GB" dirty="0" smtClean="0"/>
              <a:t>It </a:t>
            </a:r>
            <a:r>
              <a:rPr lang="en-GB" dirty="0"/>
              <a:t>represents the three levels of a project and the important point of the metaphor is that both PRINCE2 and agile have their strengths and we need to play to those </a:t>
            </a:r>
            <a:r>
              <a:rPr lang="en-GB" dirty="0" smtClean="0"/>
              <a:t>strengths. But, </a:t>
            </a:r>
            <a:r>
              <a:rPr lang="en-GB" dirty="0"/>
              <a:t>we must blend and weave these together as it will not work as well if they are running in parallel universes. </a:t>
            </a:r>
            <a:endParaRPr lang="en-GB" dirty="0" smtClean="0"/>
          </a:p>
          <a:p>
            <a:r>
              <a:rPr lang="en-GB" dirty="0" smtClean="0"/>
              <a:t>It </a:t>
            </a:r>
            <a:r>
              <a:rPr lang="en-GB" dirty="0"/>
              <a:t>would be good to give examples of how agile can work higher up the cake, and alternatively, how structure can work further down the </a:t>
            </a:r>
            <a:r>
              <a:rPr lang="en-GB" dirty="0" smtClean="0"/>
              <a:t>cake, </a:t>
            </a:r>
            <a:r>
              <a:rPr lang="en-GB" dirty="0"/>
              <a:t>e.g. is the project board happy to prioritise their objectives and perhaps go without certain </a:t>
            </a:r>
            <a:r>
              <a:rPr lang="en-GB" dirty="0" smtClean="0"/>
              <a:t>features; are </a:t>
            </a:r>
            <a:r>
              <a:rPr lang="en-GB" dirty="0"/>
              <a:t>the delivery teams happy to work within some degree of formality that may </a:t>
            </a:r>
            <a:r>
              <a:rPr lang="en-GB" dirty="0" smtClean="0"/>
              <a:t>be </a:t>
            </a:r>
            <a:r>
              <a:rPr lang="en-GB" dirty="0"/>
              <a:t>provided by such a mechanism as the work </a:t>
            </a:r>
            <a:r>
              <a:rPr lang="en-GB" dirty="0" smtClean="0"/>
              <a:t>package;</a:t>
            </a:r>
            <a:r>
              <a:rPr lang="en-GB" baseline="0" dirty="0" smtClean="0"/>
              <a:t> i</a:t>
            </a:r>
            <a:r>
              <a:rPr lang="en-GB" dirty="0" smtClean="0"/>
              <a:t>n </a:t>
            </a:r>
            <a:r>
              <a:rPr lang="en-GB" dirty="0"/>
              <a:t>fact are the delivery teams happy that a project manager even exists as this will be an issue for many in the agile community.</a:t>
            </a:r>
          </a:p>
          <a:p>
            <a:endParaRPr lang="en-GB" dirty="0"/>
          </a:p>
          <a:p>
            <a:r>
              <a:rPr lang="en-GB" dirty="0"/>
              <a:t>The message is to deliver very firmly are about blending and weaving all the ingredients together to create something greater than the sum of the parts.</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17</a:t>
            </a:fld>
            <a:endParaRPr lang="en-GB"/>
          </a:p>
        </p:txBody>
      </p:sp>
    </p:spTree>
    <p:extLst>
      <p:ext uri="{BB962C8B-B14F-4D97-AF65-F5344CB8AC3E}">
        <p14:creationId xmlns:p14="http://schemas.microsoft.com/office/powerpoint/2010/main" val="361141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1</a:t>
            </a:r>
            <a:endParaRPr lang="en-GB" dirty="0"/>
          </a:p>
          <a:p>
            <a:r>
              <a:rPr lang="en-GB" dirty="0"/>
              <a:t>Assessment Criteria  1.3</a:t>
            </a:r>
          </a:p>
          <a:p>
            <a:endParaRPr lang="en-GB" dirty="0"/>
          </a:p>
          <a:p>
            <a:r>
              <a:rPr lang="en-GB" dirty="0"/>
              <a:t>So what is in PRINCE2 Agile? It is essentially PRINCE2 with tailoring guidance and a few extra bits added on. Nothing is removed from PRINCE2. </a:t>
            </a:r>
            <a:endParaRPr lang="en-GB" dirty="0" smtClean="0"/>
          </a:p>
          <a:p>
            <a:endParaRPr lang="en-GB" dirty="0" smtClean="0"/>
          </a:p>
          <a:p>
            <a:r>
              <a:rPr lang="en-GB" dirty="0" smtClean="0"/>
              <a:t>The </a:t>
            </a:r>
            <a:r>
              <a:rPr lang="en-GB" dirty="0"/>
              <a:t>diagram complements the earlier point about PRINCE2 Agile seeing agile as a family of frameworks, concepts, behaviours and techniques along with five focus areas that are in the third section of the manual also included on this diagram.</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18</a:t>
            </a:fld>
            <a:endParaRPr lang="en-GB"/>
          </a:p>
        </p:txBody>
      </p:sp>
    </p:spTree>
    <p:extLst>
      <p:ext uri="{BB962C8B-B14F-4D97-AF65-F5344CB8AC3E}">
        <p14:creationId xmlns:p14="http://schemas.microsoft.com/office/powerpoint/2010/main" val="96386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2</a:t>
            </a:r>
            <a:endParaRPr lang="en-GB" dirty="0"/>
          </a:p>
          <a:p>
            <a:r>
              <a:rPr lang="en-GB" dirty="0"/>
              <a:t>Assessment Criteria  2.2</a:t>
            </a:r>
          </a:p>
          <a:p>
            <a:endParaRPr lang="en-GB" dirty="0"/>
          </a:p>
          <a:p>
            <a:r>
              <a:rPr lang="en-GB" dirty="0" smtClean="0"/>
              <a:t>An important point when training PRINCE2 Agile is that during the morning of day one (when trying to establish baselines for areas such as what is agile?), it is vital that this table of eight points is understood by all of the delegates. They may not agree with some of the points but the fact is, they are all points upon which PRINCE2 Agile is based. Possibly the most important of all of these eight points is the first one because most people will not realise this. </a:t>
            </a:r>
          </a:p>
          <a:p>
            <a:endParaRPr lang="en-GB" dirty="0" smtClean="0"/>
          </a:p>
          <a:p>
            <a:r>
              <a:rPr lang="en-GB" dirty="0" smtClean="0"/>
              <a:t>This (i.e. point 1) could not be said of the previous version of PRINCE2. The second point is also a critical point that all delegates need to understand. PRINCE2 is usually classified (stereotyped?) as ‘a traditional waterfall project management approach’ but that statement (which could be applied to the pre-2009 versions of PRINCE2) cannot be attributed to the current version. The fact that this impression (or prejudice) may still exist needs to be addressed head-on when training PRINCE2 Agile.</a:t>
            </a:r>
          </a:p>
          <a:p>
            <a:endParaRPr lang="en-GB" dirty="0" smtClean="0"/>
          </a:p>
          <a:p>
            <a:r>
              <a:rPr lang="en-GB" dirty="0" smtClean="0"/>
              <a:t>All of these points are significant, such as highlighting that agile is more than just scrum, which is a view that will be held by many people. They may even refer to their own method as agile scrum!</a:t>
            </a:r>
          </a:p>
          <a:p>
            <a:endParaRPr lang="en-GB" dirty="0" smtClean="0"/>
          </a:p>
          <a:p>
            <a:r>
              <a:rPr lang="en-GB" dirty="0" smtClean="0"/>
              <a:t>Take care with point 8 because although it is true, it is very easy to refer to an ‘agile project’ when talking. If an ‘agile project’ exists then by definition a ‘non-agile project’ exists as well and PRINCE2 Agile is written with a view that agile is a question of how much and not a question of yes or no.</a:t>
            </a:r>
          </a:p>
          <a:p>
            <a:endParaRPr lang="en-GB" dirty="0" smtClean="0"/>
          </a:p>
          <a:p>
            <a:r>
              <a:rPr lang="en-GB" dirty="0" smtClean="0"/>
              <a:t>Before leaving this slide it may be a good idea to check that everyone is on board as the 20 slides so far are very much about baselining people’s understanding of the context that PRINCE2 Agile is operating within. The rest of the course is then built on top of this.</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19</a:t>
            </a:fld>
            <a:endParaRPr lang="en-GB"/>
          </a:p>
        </p:txBody>
      </p:sp>
    </p:spTree>
    <p:extLst>
      <p:ext uri="{BB962C8B-B14F-4D97-AF65-F5344CB8AC3E}">
        <p14:creationId xmlns:p14="http://schemas.microsoft.com/office/powerpoint/2010/main" val="216037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Syllabus Area</a:t>
            </a:r>
          </a:p>
          <a:p>
            <a:r>
              <a:rPr lang="en-GB" dirty="0"/>
              <a:t>Learning Outcome</a:t>
            </a:r>
            <a:r>
              <a:rPr lang="en-GB" baseline="0" dirty="0"/>
              <a:t> 2</a:t>
            </a:r>
            <a:endParaRPr lang="en-GB" dirty="0"/>
          </a:p>
          <a:p>
            <a:r>
              <a:rPr lang="en-GB" dirty="0"/>
              <a:t>Assessment Criteria  2.1</a:t>
            </a:r>
          </a:p>
          <a:p>
            <a:endParaRPr lang="en-GB" dirty="0"/>
          </a:p>
          <a:p>
            <a:r>
              <a:rPr lang="en-GB" dirty="0" smtClean="0"/>
              <a:t>The Eurofighter Typhoon is a good analogy to use at this point. It is an aeroplane that is inherently unstable through design. </a:t>
            </a:r>
          </a:p>
          <a:p>
            <a:endParaRPr lang="en-GB" dirty="0" smtClean="0"/>
          </a:p>
          <a:p>
            <a:r>
              <a:rPr lang="en-GB" dirty="0" smtClean="0"/>
              <a:t>Therefore it can be very agile in a combat situation. The way the analogy works is to highlight that agility does not come and sacrifice governance and control. In fact quite, it is the opposite. There is more governance and control on the Eurofighter than there is on a jumbo jet for example.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20</a:t>
            </a:fld>
            <a:endParaRPr lang="en-GB"/>
          </a:p>
        </p:txBody>
      </p:sp>
    </p:spTree>
    <p:extLst>
      <p:ext uri="{BB962C8B-B14F-4D97-AF65-F5344CB8AC3E}">
        <p14:creationId xmlns:p14="http://schemas.microsoft.com/office/powerpoint/2010/main" val="41493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Trainer to show this slide, ask delegates to prepare to</a:t>
            </a:r>
            <a:r>
              <a:rPr lang="en-GB" baseline="0" dirty="0" smtClean="0"/>
              <a:t> introduce themselves to the group using the headings shown.</a:t>
            </a:r>
          </a:p>
          <a:p>
            <a:endParaRPr lang="en-GB" baseline="0" dirty="0" smtClean="0"/>
          </a:p>
          <a:p>
            <a:r>
              <a:rPr lang="en-GB" baseline="0" dirty="0" smtClean="0"/>
              <a:t>The trainer should lead off, introduce themselves and their background first, to give delegates time to gather their thoughts.</a:t>
            </a:r>
          </a:p>
          <a:p>
            <a:endParaRPr lang="en-GB" baseline="0" dirty="0" smtClean="0"/>
          </a:p>
          <a:p>
            <a:r>
              <a:rPr lang="en-GB" dirty="0" smtClean="0"/>
              <a:t>It </a:t>
            </a:r>
            <a:r>
              <a:rPr lang="en-GB" dirty="0"/>
              <a:t>is very likely that there will be a wide variety of experiences amongst the </a:t>
            </a:r>
            <a:r>
              <a:rPr lang="en-GB" dirty="0" smtClean="0"/>
              <a:t>delegates, </a:t>
            </a:r>
            <a:r>
              <a:rPr lang="en-GB" dirty="0"/>
              <a:t>therefore people should be put at ease if they have very little knowledge in certain areas.</a:t>
            </a:r>
          </a:p>
          <a:p>
            <a:endParaRPr lang="en-GB" dirty="0"/>
          </a:p>
          <a:p>
            <a:r>
              <a:rPr lang="en-GB" dirty="0"/>
              <a:t>Perhaps ask how many people have used a method called ‘winging it’ or the ‘Nike method’ i.e. just do </a:t>
            </a:r>
            <a:r>
              <a:rPr lang="en-GB" dirty="0" smtClean="0"/>
              <a:t>it.</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a:t>
            </a:fld>
            <a:endParaRPr lang="en-GB"/>
          </a:p>
        </p:txBody>
      </p:sp>
    </p:spTree>
    <p:extLst>
      <p:ext uri="{BB962C8B-B14F-4D97-AF65-F5344CB8AC3E}">
        <p14:creationId xmlns:p14="http://schemas.microsoft.com/office/powerpoint/2010/main" val="3345269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r>
              <a:rPr lang="en-GB" dirty="0"/>
              <a:t>   </a:t>
            </a:r>
          </a:p>
          <a:p>
            <a:r>
              <a:rPr lang="en-GB" dirty="0"/>
              <a:t>Learning Outcome</a:t>
            </a:r>
            <a:r>
              <a:rPr lang="en-GB" baseline="0" dirty="0"/>
              <a:t> 2</a:t>
            </a:r>
            <a:endParaRPr lang="en-GB" dirty="0"/>
          </a:p>
          <a:p>
            <a:r>
              <a:rPr lang="en-GB" dirty="0"/>
              <a:t>Assessment Criteria  2.3</a:t>
            </a:r>
          </a:p>
          <a:p>
            <a:endParaRPr lang="en-GB" dirty="0"/>
          </a:p>
          <a:p>
            <a:r>
              <a:rPr lang="en-GB" dirty="0"/>
              <a:t>It may be worth mentioning why this is being referenced at this point. It is because there is something in the PRINCE2 manual called ‘the PRINCE2 journey’ and as part of the baselining of PRINCE2 Agile (in </a:t>
            </a:r>
            <a:r>
              <a:rPr lang="en-GB" dirty="0" smtClean="0"/>
              <a:t>section 1 </a:t>
            </a:r>
            <a:r>
              <a:rPr lang="en-GB" dirty="0"/>
              <a:t>of the manual) this has been included to show how it would look in an agile context. What this enables the trainer to do at this point, is to give a very quick overview (or helicopter view) of PRINCE2 Agile with a view to explaining to delegates that the detail of this will be carried out during the rest of the course.</a:t>
            </a:r>
          </a:p>
          <a:p>
            <a:endParaRPr lang="en-GB" dirty="0"/>
          </a:p>
          <a:p>
            <a:pPr defTabSz="966155">
              <a:defRPr/>
            </a:pPr>
            <a:r>
              <a:rPr lang="en-GB" sz="1300" dirty="0">
                <a:solidFill>
                  <a:prstClr val="black"/>
                </a:solidFill>
              </a:rPr>
              <a:t>Stress that the PRINCE2 journey with agile is </a:t>
            </a:r>
            <a:r>
              <a:rPr lang="en-GB" sz="1300" b="1" dirty="0">
                <a:solidFill>
                  <a:prstClr val="black"/>
                </a:solidFill>
              </a:rPr>
              <a:t>a way </a:t>
            </a:r>
            <a:r>
              <a:rPr lang="en-GB" sz="1300" dirty="0">
                <a:solidFill>
                  <a:prstClr val="black"/>
                </a:solidFill>
              </a:rPr>
              <a:t>not </a:t>
            </a:r>
            <a:r>
              <a:rPr lang="en-GB" sz="1300" b="1" dirty="0">
                <a:solidFill>
                  <a:prstClr val="black"/>
                </a:solidFill>
              </a:rPr>
              <a:t>the way </a:t>
            </a:r>
            <a:r>
              <a:rPr lang="en-GB" sz="1300" dirty="0">
                <a:solidFill>
                  <a:prstClr val="black"/>
                </a:solidFill>
              </a:rPr>
              <a:t>and it would be appropriate at this point to explain that a lot of information and guidance throughout the manual is in a similar style: namely it is giving you guidance on how you </a:t>
            </a:r>
            <a:r>
              <a:rPr lang="en-GB" sz="1300" b="1" dirty="0">
                <a:solidFill>
                  <a:prstClr val="black"/>
                </a:solidFill>
              </a:rPr>
              <a:t>could</a:t>
            </a:r>
            <a:r>
              <a:rPr lang="en-GB" sz="1300" dirty="0">
                <a:solidFill>
                  <a:prstClr val="black"/>
                </a:solidFill>
              </a:rPr>
              <a:t> approach certain situations. Because agile comes in many forms and varieties, it is often difficult to give specific advice and to say that for example ‘estimation must be done in a certain way’. So using this journey slide gives an opportunity for the trainer to bring in this concept of </a:t>
            </a:r>
            <a:r>
              <a:rPr lang="en-GB" sz="1300" b="1" dirty="0">
                <a:solidFill>
                  <a:prstClr val="black"/>
                </a:solidFill>
              </a:rPr>
              <a:t>a way </a:t>
            </a:r>
            <a:r>
              <a:rPr lang="en-GB" sz="1300" dirty="0">
                <a:solidFill>
                  <a:prstClr val="black"/>
                </a:solidFill>
              </a:rPr>
              <a:t>and not necessarily </a:t>
            </a:r>
            <a:r>
              <a:rPr lang="en-GB" sz="1300" b="1" dirty="0">
                <a:solidFill>
                  <a:prstClr val="black"/>
                </a:solidFill>
              </a:rPr>
              <a:t>the way</a:t>
            </a:r>
            <a:r>
              <a:rPr lang="en-GB" sz="1300" dirty="0">
                <a:solidFill>
                  <a:prstClr val="black"/>
                </a:solidFill>
              </a:rPr>
              <a:t>. There are </a:t>
            </a:r>
            <a:r>
              <a:rPr lang="en-GB" sz="1300" i="1" dirty="0">
                <a:solidFill>
                  <a:prstClr val="black"/>
                </a:solidFill>
              </a:rPr>
              <a:t>‘many ways to skin a cat’  (or other similar appropriate example) </a:t>
            </a:r>
            <a:r>
              <a:rPr lang="en-GB" sz="1300" dirty="0">
                <a:solidFill>
                  <a:prstClr val="black"/>
                </a:solidFill>
              </a:rPr>
              <a:t>you may prefer to describe this more appropriately.</a:t>
            </a:r>
            <a:endParaRPr lang="en-GB" sz="1300" dirty="0">
              <a:solidFill>
                <a:prstClr val="black"/>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21</a:t>
            </a:fld>
            <a:endParaRPr lang="en-GB"/>
          </a:p>
        </p:txBody>
      </p:sp>
    </p:spTree>
    <p:extLst>
      <p:ext uri="{BB962C8B-B14F-4D97-AF65-F5344CB8AC3E}">
        <p14:creationId xmlns:p14="http://schemas.microsoft.com/office/powerpoint/2010/main" val="712144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2</a:t>
            </a:r>
            <a:endParaRPr lang="en-GB" dirty="0"/>
          </a:p>
          <a:p>
            <a:r>
              <a:rPr lang="en-GB" dirty="0"/>
              <a:t>Assessment Criteria  2.4</a:t>
            </a:r>
          </a:p>
          <a:p>
            <a:pPr lvl="0"/>
            <a:endParaRPr lang="en-GB" sz="1300" dirty="0"/>
          </a:p>
          <a:p>
            <a:pPr lvl="0"/>
            <a:r>
              <a:rPr lang="en-GB" sz="1300" dirty="0"/>
              <a:t>Fundamental to delegates attending this course is that they are PRINCE2 practitioners and as described in the pre-course reading they should be up to date. Therefore this session should be short for example 10 minutes and if this session was to last much longer it may annoy delegates who have come appropriately prepared. </a:t>
            </a:r>
          </a:p>
          <a:p>
            <a:pPr lvl="0"/>
            <a:endParaRPr lang="en-GB" sz="1300" dirty="0"/>
          </a:p>
          <a:p>
            <a:pPr lvl="0"/>
            <a:r>
              <a:rPr lang="en-GB" sz="1300" dirty="0"/>
              <a:t>To make this session a little more fun it could be turned into a quiz where people working in pairs are asked to remember the seven themes, the seven processes and the seven principles. Management products might be a lot harder although you could turn this into a game of ‘killer’ whereby the first one to get one wrong makes the coffees.</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22</a:t>
            </a:fld>
            <a:endParaRPr lang="en-GB"/>
          </a:p>
        </p:txBody>
      </p:sp>
    </p:spTree>
    <p:extLst>
      <p:ext uri="{BB962C8B-B14F-4D97-AF65-F5344CB8AC3E}">
        <p14:creationId xmlns:p14="http://schemas.microsoft.com/office/powerpoint/2010/main" val="2627271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4</a:t>
            </a:r>
            <a:endParaRPr lang="en-GB" dirty="0"/>
          </a:p>
          <a:p>
            <a:r>
              <a:rPr lang="en-GB" dirty="0"/>
              <a:t>Assessment Criteria  4.1</a:t>
            </a:r>
          </a:p>
          <a:p>
            <a:endParaRPr lang="en-GB" dirty="0"/>
          </a:p>
          <a:p>
            <a:r>
              <a:rPr lang="en-GB" dirty="0"/>
              <a:t>Possibly the most important part of the three days is to go through PRINCE2 Agile hexagon and explain what it is. It may be a good starting point to talk about many decades of project management training that have focused on the use of some form of triangle in order to talk about the competing constraints on a project. These triangles actually come in many </a:t>
            </a:r>
            <a:r>
              <a:rPr lang="en-GB" dirty="0" smtClean="0"/>
              <a:t>forms.</a:t>
            </a:r>
            <a:r>
              <a:rPr lang="en-GB" baseline="0" dirty="0" smtClean="0"/>
              <a:t> T</a:t>
            </a:r>
            <a:r>
              <a:rPr lang="en-GB" dirty="0" smtClean="0"/>
              <a:t>hey </a:t>
            </a:r>
            <a:r>
              <a:rPr lang="en-GB" dirty="0"/>
              <a:t>are not just TQC and depending on how the trainer wishes to train in this </a:t>
            </a:r>
            <a:r>
              <a:rPr lang="en-GB" dirty="0" smtClean="0"/>
              <a:t>session, </a:t>
            </a:r>
            <a:r>
              <a:rPr lang="en-GB" dirty="0"/>
              <a:t>it could be said that PRINCE2 Agile has moved on from the </a:t>
            </a:r>
            <a:r>
              <a:rPr lang="en-GB" dirty="0" smtClean="0"/>
              <a:t>triangles; </a:t>
            </a:r>
            <a:r>
              <a:rPr lang="en-GB" dirty="0"/>
              <a:t>i.e. there are no more </a:t>
            </a:r>
            <a:r>
              <a:rPr lang="en-GB" dirty="0" smtClean="0"/>
              <a:t>triangles and what we have now is </a:t>
            </a:r>
            <a:r>
              <a:rPr lang="en-GB" dirty="0"/>
              <a:t>a hexagon. This may </a:t>
            </a:r>
            <a:r>
              <a:rPr lang="en-GB" dirty="0" smtClean="0"/>
              <a:t>provoke</a:t>
            </a:r>
            <a:r>
              <a:rPr lang="en-GB" baseline="0" dirty="0" smtClean="0"/>
              <a:t> </a:t>
            </a:r>
            <a:r>
              <a:rPr lang="en-GB" dirty="0" smtClean="0"/>
              <a:t>laughs </a:t>
            </a:r>
            <a:r>
              <a:rPr lang="en-GB" dirty="0"/>
              <a:t>or groans but the most important part of the slides relating to the hexagon is to ensure the delegates understand what this is trying to say.</a:t>
            </a:r>
          </a:p>
          <a:p>
            <a:endParaRPr lang="en-GB" dirty="0"/>
          </a:p>
          <a:p>
            <a:r>
              <a:rPr lang="en-GB" dirty="0"/>
              <a:t>It may be worth explaining that the previous version of PRINCE2 put a lot of emphasis on managing time and cost whereas the 2009 version of PRINCE2 sees the six aspects as equals. It may be appropriate to stress that this change in emphasis represents a very significant change to PRINCE2 and in so doing, automatically enabled PRINCE2 to be tailored to suit agile.</a:t>
            </a:r>
          </a:p>
          <a:p>
            <a:endParaRPr lang="en-GB" dirty="0"/>
          </a:p>
          <a:p>
            <a:r>
              <a:rPr lang="en-GB" dirty="0"/>
              <a:t>In simple </a:t>
            </a:r>
            <a:r>
              <a:rPr lang="en-GB" dirty="0" smtClean="0"/>
              <a:t>terms, </a:t>
            </a:r>
            <a:r>
              <a:rPr lang="en-GB" dirty="0"/>
              <a:t>the previous version of PRINCE2 varies time and cost whereas agile does </a:t>
            </a:r>
            <a:r>
              <a:rPr lang="en-GB" dirty="0" smtClean="0"/>
              <a:t>not; </a:t>
            </a:r>
            <a:r>
              <a:rPr lang="en-GB" dirty="0"/>
              <a:t>therefore they could have been said in the past to be incompatible. However since 2009 where all six aspects are now seen as being equal this allows easy tailoring of PRINCE2 to embrace agile by applying the six aspects and </a:t>
            </a:r>
            <a:r>
              <a:rPr lang="en-GB" b="1" dirty="0"/>
              <a:t>very importantly their tolerances </a:t>
            </a:r>
            <a:r>
              <a:rPr lang="en-GB" dirty="0"/>
              <a:t>in an agile friendly </a:t>
            </a:r>
            <a:r>
              <a:rPr lang="en-GB" dirty="0" smtClean="0"/>
              <a:t>way.</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23</a:t>
            </a:fld>
            <a:endParaRPr lang="en-GB"/>
          </a:p>
        </p:txBody>
      </p:sp>
    </p:spTree>
    <p:extLst>
      <p:ext uri="{BB962C8B-B14F-4D97-AF65-F5344CB8AC3E}">
        <p14:creationId xmlns:p14="http://schemas.microsoft.com/office/powerpoint/2010/main" val="285438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4</a:t>
            </a:r>
            <a:endParaRPr lang="en-GB" dirty="0"/>
          </a:p>
          <a:p>
            <a:r>
              <a:rPr lang="en-GB" dirty="0"/>
              <a:t>Assessment Criteria  4.1</a:t>
            </a:r>
          </a:p>
          <a:p>
            <a:endParaRPr lang="en-GB" dirty="0"/>
          </a:p>
          <a:p>
            <a:r>
              <a:rPr lang="en-GB" dirty="0"/>
              <a:t>An easy way to convey how to use the tolerances with respect to the six aspects is to use the expression Fix and Flex. It is possible that this session (which may last 20 minutes or longer) is the most important of the three days because it is the cornerstone</a:t>
            </a:r>
            <a:r>
              <a:rPr lang="en-GB" baseline="0" dirty="0"/>
              <a:t> of how PRINCE2 Agile works. Importantly the trainer should be aware that some delegates may not see this as how ‘agile’ works from their own viewpoint and although this viewpoint is quite legitimate and </a:t>
            </a:r>
            <a:r>
              <a:rPr lang="en-GB" baseline="0" dirty="0" smtClean="0"/>
              <a:t>acceptable, </a:t>
            </a:r>
            <a:r>
              <a:rPr lang="en-GB" baseline="0" dirty="0"/>
              <a:t>it is not how ‘PRINCE2 Agile’ works. This distinction may be important.</a:t>
            </a:r>
          </a:p>
          <a:p>
            <a:endParaRPr lang="en-GB" baseline="0" dirty="0"/>
          </a:p>
          <a:p>
            <a:r>
              <a:rPr lang="en-GB" baseline="0" dirty="0"/>
              <a:t>When training the Hexagon it may be best to summarise briefly how the six aspects are fixed or </a:t>
            </a:r>
            <a:r>
              <a:rPr lang="en-GB" baseline="0" dirty="0" smtClean="0"/>
              <a:t>flexed, </a:t>
            </a:r>
            <a:r>
              <a:rPr lang="en-GB" baseline="0" dirty="0"/>
              <a:t>and then </a:t>
            </a:r>
            <a:r>
              <a:rPr lang="en-GB" baseline="0" dirty="0" smtClean="0"/>
              <a:t>explain the </a:t>
            </a:r>
            <a:r>
              <a:rPr lang="en-GB" baseline="0" dirty="0"/>
              <a:t>detailed rationale for this in the subsequent slides which refer to the targets which represent why the hexagon is like it is. An important point to get across to delegates is that they need to understand why the hexagon is like it is and not just do what the hexagon says.</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24</a:t>
            </a:fld>
            <a:endParaRPr lang="en-GB"/>
          </a:p>
        </p:txBody>
      </p:sp>
    </p:spTree>
    <p:extLst>
      <p:ext uri="{BB962C8B-B14F-4D97-AF65-F5344CB8AC3E}">
        <p14:creationId xmlns:p14="http://schemas.microsoft.com/office/powerpoint/2010/main" val="2351464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4</a:t>
            </a:r>
            <a:endParaRPr lang="en-GB" dirty="0"/>
          </a:p>
          <a:p>
            <a:r>
              <a:rPr lang="en-GB" dirty="0"/>
              <a:t>Assessment Criteria  4.1</a:t>
            </a:r>
          </a:p>
          <a:p>
            <a:endParaRPr lang="en-GB" dirty="0"/>
          </a:p>
          <a:p>
            <a:r>
              <a:rPr lang="en-GB" dirty="0"/>
              <a:t>This slide can then be used by the trainer to accentuate the point that it is about the tolerances and not the aspects themselves. What this means is that if you do wish to extend a stage or a project that has zero time </a:t>
            </a:r>
            <a:r>
              <a:rPr lang="en-GB" dirty="0" smtClean="0"/>
              <a:t>tolerance, </a:t>
            </a:r>
            <a:r>
              <a:rPr lang="en-GB" dirty="0"/>
              <a:t>it will go into exception.</a:t>
            </a:r>
          </a:p>
          <a:p>
            <a:endParaRPr lang="en-GB" dirty="0"/>
          </a:p>
          <a:p>
            <a:r>
              <a:rPr lang="en-GB" dirty="0"/>
              <a:t>Refer the delegates to table 6.1 and use this to summarise.</a:t>
            </a:r>
          </a:p>
          <a:p>
            <a:endParaRPr lang="en-GB" dirty="0"/>
          </a:p>
          <a:p>
            <a:r>
              <a:rPr lang="en-GB" dirty="0"/>
              <a:t>There is one unusual characteristic of the six tolerances and that is the risk aspect as it isn’t really perhaps relevant from a purely agile perspective. You can fix it or flex it as you see fit. </a:t>
            </a:r>
            <a:r>
              <a:rPr lang="en-GB" dirty="0" smtClean="0"/>
              <a:t>You should not flex time </a:t>
            </a:r>
            <a:r>
              <a:rPr lang="en-GB" dirty="0"/>
              <a:t>and </a:t>
            </a:r>
            <a:r>
              <a:rPr lang="en-GB" dirty="0" smtClean="0"/>
              <a:t>cost; you may flex benefits and you would</a:t>
            </a:r>
            <a:r>
              <a:rPr lang="en-GB" baseline="0" dirty="0" smtClean="0"/>
              <a:t> certainly want to flex</a:t>
            </a:r>
            <a:r>
              <a:rPr lang="en-GB" dirty="0" smtClean="0"/>
              <a:t> scope </a:t>
            </a:r>
            <a:r>
              <a:rPr lang="en-GB" dirty="0"/>
              <a:t>and quality </a:t>
            </a:r>
            <a:r>
              <a:rPr lang="en-GB" dirty="0" smtClean="0"/>
              <a:t>criteria. </a:t>
            </a:r>
            <a:endParaRPr lang="en-GB" dirty="0"/>
          </a:p>
          <a:p>
            <a:endParaRPr lang="en-GB" dirty="0"/>
          </a:p>
          <a:p>
            <a:r>
              <a:rPr lang="en-GB" dirty="0"/>
              <a:t>Risk is a bit funny in this respect!</a:t>
            </a:r>
          </a:p>
        </p:txBody>
      </p:sp>
      <p:sp>
        <p:nvSpPr>
          <p:cNvPr id="4" name="Slide Number Placeholder 3"/>
          <p:cNvSpPr>
            <a:spLocks noGrp="1"/>
          </p:cNvSpPr>
          <p:nvPr>
            <p:ph type="sldNum" sz="quarter" idx="10"/>
          </p:nvPr>
        </p:nvSpPr>
        <p:spPr/>
        <p:txBody>
          <a:bodyPr/>
          <a:lstStyle/>
          <a:p>
            <a:fld id="{312540EE-F83F-4365-8BB9-B7B9C982701A}" type="slidenum">
              <a:rPr lang="en-GB" smtClean="0"/>
              <a:t>25</a:t>
            </a:fld>
            <a:endParaRPr lang="en-GB"/>
          </a:p>
        </p:txBody>
      </p:sp>
    </p:spTree>
    <p:extLst>
      <p:ext uri="{BB962C8B-B14F-4D97-AF65-F5344CB8AC3E}">
        <p14:creationId xmlns:p14="http://schemas.microsoft.com/office/powerpoint/2010/main" val="2812975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4</a:t>
            </a:r>
            <a:endParaRPr lang="en-GB" dirty="0"/>
          </a:p>
          <a:p>
            <a:r>
              <a:rPr lang="en-GB" dirty="0"/>
              <a:t>Assessment Criteria  4.1</a:t>
            </a:r>
          </a:p>
          <a:p>
            <a:endParaRPr lang="en-GB" dirty="0"/>
          </a:p>
          <a:p>
            <a:pPr defTabSz="966155">
              <a:defRPr/>
            </a:pPr>
            <a:r>
              <a:rPr lang="en-GB" sz="1300" dirty="0">
                <a:solidFill>
                  <a:srgbClr val="FF0000"/>
                </a:solidFill>
              </a:rPr>
              <a:t>Supports discussion on tolerances. It may be better to omit the slide and instead, reference the table in the manual.</a:t>
            </a:r>
            <a:endParaRPr lang="en-GB" sz="1300" dirty="0">
              <a:solidFill>
                <a:srgbClr val="FF0000"/>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26</a:t>
            </a:fld>
            <a:endParaRPr lang="en-GB"/>
          </a:p>
        </p:txBody>
      </p:sp>
    </p:spTree>
    <p:extLst>
      <p:ext uri="{BB962C8B-B14F-4D97-AF65-F5344CB8AC3E}">
        <p14:creationId xmlns:p14="http://schemas.microsoft.com/office/powerpoint/2010/main" val="3993925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4</a:t>
            </a:r>
            <a:endParaRPr lang="en-GB" dirty="0"/>
          </a:p>
          <a:p>
            <a:r>
              <a:rPr lang="en-GB" dirty="0"/>
              <a:t>Assessment Criteria  4.2</a:t>
            </a:r>
          </a:p>
          <a:p>
            <a:endParaRPr lang="en-GB" dirty="0"/>
          </a:p>
          <a:p>
            <a:pPr defTabSz="966155">
              <a:defRPr/>
            </a:pPr>
            <a:r>
              <a:rPr lang="en-GB" sz="1300" dirty="0">
                <a:solidFill>
                  <a:prstClr val="black"/>
                </a:solidFill>
              </a:rPr>
              <a:t>The word ‘target’ may seem an odd choice of word but it has been chosen because this is what you are trying to achieve. All five targets are either highly desirable or sensible concepts. If the delegates can understand the rationale behind every target, they then understand why the PRINCE2 Agile hexagon is like it is.</a:t>
            </a:r>
          </a:p>
          <a:p>
            <a:pPr defTabSz="966155">
              <a:defRPr/>
            </a:pPr>
            <a:endParaRPr lang="en-GB" sz="1300" dirty="0">
              <a:solidFill>
                <a:prstClr val="black"/>
              </a:solidFill>
            </a:endParaRPr>
          </a:p>
          <a:p>
            <a:pPr defTabSz="966155">
              <a:defRPr/>
            </a:pPr>
            <a:r>
              <a:rPr lang="en-GB" sz="1300" dirty="0">
                <a:solidFill>
                  <a:prstClr val="black"/>
                </a:solidFill>
              </a:rPr>
              <a:t>This detailed rationale is so important for the delegates to understand and it is detailed in each of the five following slides.</a:t>
            </a:r>
          </a:p>
          <a:p>
            <a:pPr defTabSz="966155">
              <a:defRPr/>
            </a:pPr>
            <a:endParaRPr lang="en-GB" sz="1300" dirty="0">
              <a:solidFill>
                <a:prstClr val="black"/>
              </a:solidFill>
            </a:endParaRPr>
          </a:p>
          <a:p>
            <a:pPr defTabSz="966155">
              <a:defRPr/>
            </a:pPr>
            <a:r>
              <a:rPr lang="en-GB" sz="1300" dirty="0">
                <a:solidFill>
                  <a:prstClr val="black"/>
                </a:solidFill>
              </a:rPr>
              <a:t>The five targets can be trained in various ways but one option is to use a flipchart and draw out from the delegates the advantages of the five targets. If the training is done this way the sequence should be to ask the delegates about the advantages of being on time. Then describing why teams should be kept stable. Then draw out the advantages from the delegates of responding to change. Back this point by describing why the customer doesn’t need everything…. And then finally the missing piece in the jigsaw is to explain that working this way can ultimately protect quality. When drawing out from the delegates views on protecting quality, it is worth asking the question ‘what do people do that compromises quality?’  The usual responses are statements like reduced testing, reduce the documentation, etc.</a:t>
            </a:r>
            <a:endParaRPr lang="en-GB" sz="1300" dirty="0">
              <a:solidFill>
                <a:prstClr val="black"/>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27</a:t>
            </a:fld>
            <a:endParaRPr lang="en-GB"/>
          </a:p>
        </p:txBody>
      </p:sp>
    </p:spTree>
    <p:extLst>
      <p:ext uri="{BB962C8B-B14F-4D97-AF65-F5344CB8AC3E}">
        <p14:creationId xmlns:p14="http://schemas.microsoft.com/office/powerpoint/2010/main" val="301718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dirty="0">
                <a:solidFill>
                  <a:prstClr val="black"/>
                </a:solidFill>
              </a:rPr>
              <a:t>It is vital for the trainer to get across that this point is massive. The reasons outlined on the slide are not minor benefits, they are hugely significant in a project context.</a:t>
            </a:r>
          </a:p>
          <a:p>
            <a:pPr defTabSz="966155">
              <a:defRPr/>
            </a:pPr>
            <a:endParaRPr lang="en-GB" sz="1300" dirty="0">
              <a:solidFill>
                <a:prstClr val="black"/>
              </a:solidFill>
            </a:endParaRPr>
          </a:p>
          <a:p>
            <a:pPr defTabSz="966155">
              <a:defRPr/>
            </a:pPr>
            <a:r>
              <a:rPr lang="en-GB" sz="1300" dirty="0">
                <a:solidFill>
                  <a:prstClr val="black"/>
                </a:solidFill>
              </a:rPr>
              <a:t>Time is one of the most powerful weapons in agile.</a:t>
            </a:r>
            <a:endParaRPr lang="en-GB" sz="1300" dirty="0">
              <a:solidFill>
                <a:prstClr val="black"/>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28</a:t>
            </a:fld>
            <a:endParaRPr lang="en-GB"/>
          </a:p>
        </p:txBody>
      </p:sp>
    </p:spTree>
    <p:extLst>
      <p:ext uri="{BB962C8B-B14F-4D97-AF65-F5344CB8AC3E}">
        <p14:creationId xmlns:p14="http://schemas.microsoft.com/office/powerpoint/2010/main" val="415165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ask the delegates if this is likely to happen and why does it </a:t>
            </a:r>
            <a:r>
              <a:rPr lang="en-GB" dirty="0" smtClean="0"/>
              <a:t>happen. Remember </a:t>
            </a:r>
            <a:r>
              <a:rPr lang="en-GB" dirty="0"/>
              <a:t>there are two types of </a:t>
            </a:r>
            <a:r>
              <a:rPr lang="en-GB" dirty="0" smtClean="0"/>
              <a:t>change: </a:t>
            </a:r>
            <a:r>
              <a:rPr lang="en-GB" dirty="0"/>
              <a:t>big changes to the overall scope or refinement of the detail... </a:t>
            </a:r>
            <a:endParaRPr lang="en-GB" dirty="0" smtClean="0"/>
          </a:p>
          <a:p>
            <a:r>
              <a:rPr lang="en-GB" dirty="0" smtClean="0"/>
              <a:t>Setting </a:t>
            </a:r>
            <a:r>
              <a:rPr lang="en-GB" dirty="0"/>
              <a:t>a tolerance on scope and quality</a:t>
            </a:r>
            <a:r>
              <a:rPr lang="en-GB" baseline="0" dirty="0"/>
              <a:t> allows us to define the line between these two types of </a:t>
            </a:r>
            <a:r>
              <a:rPr lang="en-GB" baseline="0" dirty="0" smtClean="0"/>
              <a:t>change.</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29</a:t>
            </a:fld>
            <a:endParaRPr lang="en-GB"/>
          </a:p>
        </p:txBody>
      </p:sp>
    </p:spTree>
    <p:extLst>
      <p:ext uri="{BB962C8B-B14F-4D97-AF65-F5344CB8AC3E}">
        <p14:creationId xmlns:p14="http://schemas.microsoft.com/office/powerpoint/2010/main" val="3717417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dirty="0">
                <a:solidFill>
                  <a:prstClr val="black"/>
                </a:solidFill>
              </a:rPr>
              <a:t>P2 talks about fit for purpose... A level of quality that enables the desired outcomes to be achieved.</a:t>
            </a:r>
          </a:p>
          <a:p>
            <a:pPr defTabSz="966155">
              <a:defRPr/>
            </a:pPr>
            <a:endParaRPr lang="en-GB" sz="1300" dirty="0">
              <a:solidFill>
                <a:prstClr val="black"/>
              </a:solidFill>
            </a:endParaRPr>
          </a:p>
          <a:p>
            <a:pPr defTabSz="966155">
              <a:defRPr/>
            </a:pPr>
            <a:r>
              <a:rPr lang="en-GB" sz="1300" dirty="0">
                <a:solidFill>
                  <a:prstClr val="black"/>
                </a:solidFill>
              </a:rPr>
              <a:t>The consequence of poor quality is an increased TCO (total cost of ownership). Poor design, and its impact, is an area that can be worth facilitating a discussion about with the delegates.</a:t>
            </a:r>
          </a:p>
          <a:p>
            <a:pPr defTabSz="966155">
              <a:defRPr/>
            </a:pPr>
            <a:endParaRPr lang="en-GB" sz="1300" dirty="0">
              <a:solidFill>
                <a:prstClr val="black"/>
              </a:solidFill>
            </a:endParaRPr>
          </a:p>
          <a:p>
            <a:pPr defTabSz="966155">
              <a:defRPr/>
            </a:pPr>
            <a:r>
              <a:rPr lang="en-GB" sz="1300" b="1" dirty="0">
                <a:solidFill>
                  <a:prstClr val="black"/>
                </a:solidFill>
              </a:rPr>
              <a:t>Key to this is the way that we ultimately protect quality... We do less (we reduce function and feature) but maintain quality standards.</a:t>
            </a:r>
            <a:endParaRPr lang="en-GB" sz="1300" b="1" dirty="0">
              <a:solidFill>
                <a:prstClr val="black"/>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30</a:t>
            </a:fld>
            <a:endParaRPr lang="en-GB"/>
          </a:p>
        </p:txBody>
      </p:sp>
    </p:spTree>
    <p:extLst>
      <p:ext uri="{BB962C8B-B14F-4D97-AF65-F5344CB8AC3E}">
        <p14:creationId xmlns:p14="http://schemas.microsoft.com/office/powerpoint/2010/main" val="158343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a:t>
            </a:fld>
            <a:endParaRPr lang="en-GB"/>
          </a:p>
        </p:txBody>
      </p:sp>
    </p:spTree>
    <p:extLst>
      <p:ext uri="{BB962C8B-B14F-4D97-AF65-F5344CB8AC3E}">
        <p14:creationId xmlns:p14="http://schemas.microsoft.com/office/powerpoint/2010/main" val="704692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mention the impact of the learning curve on changing team members during a timebox but most people do not realise that it is the effect on team dynamics that can, but not always, be the most damaging. </a:t>
            </a:r>
            <a:endParaRPr lang="en-GB" dirty="0" smtClean="0"/>
          </a:p>
          <a:p>
            <a:r>
              <a:rPr lang="en-GB" dirty="0" smtClean="0"/>
              <a:t>It </a:t>
            </a:r>
            <a:r>
              <a:rPr lang="en-GB" dirty="0"/>
              <a:t>is worth pointing out that over longer term periods then team personnel may </a:t>
            </a:r>
            <a:r>
              <a:rPr lang="en-GB" dirty="0" smtClean="0"/>
              <a:t>change. This </a:t>
            </a:r>
            <a:r>
              <a:rPr lang="en-GB" dirty="0"/>
              <a:t>target refers to short-term timescales and the point that adding people to a Timebox or Sprint is not a clever option with respect to agile.</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31</a:t>
            </a:fld>
            <a:endParaRPr lang="en-GB"/>
          </a:p>
        </p:txBody>
      </p:sp>
    </p:spTree>
    <p:extLst>
      <p:ext uri="{BB962C8B-B14F-4D97-AF65-F5344CB8AC3E}">
        <p14:creationId xmlns:p14="http://schemas.microsoft.com/office/powerpoint/2010/main" val="1596747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never set out to do less than planned and requested. But when we fall behind</a:t>
            </a:r>
            <a:r>
              <a:rPr lang="en-GB" baseline="0" dirty="0"/>
              <a:t> and things prove more difficult than we </a:t>
            </a:r>
            <a:r>
              <a:rPr lang="en-GB" baseline="0" dirty="0" smtClean="0"/>
              <a:t>hoped, </a:t>
            </a:r>
            <a:r>
              <a:rPr lang="en-GB" baseline="0" dirty="0"/>
              <a:t>then we need to deal with challenges that this sets for us. If we are to </a:t>
            </a:r>
            <a:r>
              <a:rPr lang="en-GB" baseline="0" dirty="0" smtClean="0"/>
              <a:t>meet deadlines </a:t>
            </a:r>
            <a:r>
              <a:rPr lang="en-GB" baseline="0" dirty="0"/>
              <a:t>and protect the level of </a:t>
            </a:r>
            <a:r>
              <a:rPr lang="en-GB" baseline="0" dirty="0" smtClean="0"/>
              <a:t>quality, </a:t>
            </a:r>
            <a:r>
              <a:rPr lang="en-GB" baseline="0" dirty="0"/>
              <a:t>the safest way to do this is to reduce the amount of work that we do... To build less. </a:t>
            </a:r>
            <a:endParaRPr lang="en-GB" dirty="0"/>
          </a:p>
          <a:p>
            <a:endParaRPr lang="en-GB" dirty="0"/>
          </a:p>
          <a:p>
            <a:r>
              <a:rPr lang="en-GB" dirty="0"/>
              <a:t>There are many examples of where many features are not used such as with an iPhone, or use the example in the manual of a washing </a:t>
            </a:r>
            <a:r>
              <a:rPr lang="en-GB" dirty="0" smtClean="0"/>
              <a:t>machine: </a:t>
            </a:r>
            <a:r>
              <a:rPr lang="en-GB" dirty="0"/>
              <a:t>most people use two programs or </a:t>
            </a:r>
            <a:r>
              <a:rPr lang="en-GB" dirty="0" smtClean="0"/>
              <a:t>less.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32</a:t>
            </a:fld>
            <a:endParaRPr lang="en-GB"/>
          </a:p>
        </p:txBody>
      </p:sp>
    </p:spTree>
    <p:extLst>
      <p:ext uri="{BB962C8B-B14F-4D97-AF65-F5344CB8AC3E}">
        <p14:creationId xmlns:p14="http://schemas.microsoft.com/office/powerpoint/2010/main" val="1024326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Syllabus Area</a:t>
            </a:r>
            <a:endParaRPr lang="en-GB" b="1" dirty="0"/>
          </a:p>
          <a:p>
            <a:r>
              <a:rPr lang="en-GB" dirty="0"/>
              <a:t>Learning Outcome</a:t>
            </a:r>
            <a:r>
              <a:rPr lang="en-GB" baseline="0" dirty="0"/>
              <a:t> 4</a:t>
            </a:r>
            <a:endParaRPr lang="en-GB" dirty="0"/>
          </a:p>
          <a:p>
            <a:r>
              <a:rPr lang="en-GB" dirty="0"/>
              <a:t>Assessment Criteria  4.2</a:t>
            </a:r>
          </a:p>
          <a:p>
            <a:endParaRPr lang="en-GB" dirty="0"/>
          </a:p>
          <a:p>
            <a:r>
              <a:rPr lang="en-GB" dirty="0"/>
              <a:t>When concluding the training of the hexagon and the five </a:t>
            </a:r>
            <a:r>
              <a:rPr lang="en-GB" dirty="0" smtClean="0"/>
              <a:t>targets, </a:t>
            </a:r>
            <a:r>
              <a:rPr lang="en-GB" dirty="0"/>
              <a:t>it is worth checking the delegates have understood the wider holistic view. In </a:t>
            </a:r>
            <a:r>
              <a:rPr lang="en-GB" dirty="0" smtClean="0"/>
              <a:t>essence, the </a:t>
            </a:r>
            <a:r>
              <a:rPr lang="en-GB" dirty="0"/>
              <a:t>PRINCE2 Agile view is that to be on </a:t>
            </a:r>
            <a:r>
              <a:rPr lang="en-GB" dirty="0" smtClean="0"/>
              <a:t>time,</a:t>
            </a:r>
            <a:r>
              <a:rPr lang="en-GB" baseline="0" dirty="0" smtClean="0"/>
              <a:t> </a:t>
            </a:r>
            <a:r>
              <a:rPr lang="en-GB" dirty="0" smtClean="0"/>
              <a:t>to </a:t>
            </a:r>
            <a:r>
              <a:rPr lang="en-GB" dirty="0"/>
              <a:t>protect quality and to embrace change is a much better proposition for the customer than to deliver everything they asked for at the start of the project.</a:t>
            </a:r>
          </a:p>
          <a:p>
            <a:endParaRPr lang="en-GB" dirty="0"/>
          </a:p>
          <a:p>
            <a:r>
              <a:rPr lang="en-GB" dirty="0"/>
              <a:t>It can be a useful discussion if the delegates are asked who they feel benefits most from the hexagon. It usually generates a lot of debate and one school of thought is to suggest that the supplier can work in any </a:t>
            </a:r>
            <a:r>
              <a:rPr lang="en-GB" dirty="0" smtClean="0"/>
              <a:t>way, </a:t>
            </a:r>
            <a:r>
              <a:rPr lang="en-GB" dirty="0"/>
              <a:t>e.g. waterfall or </a:t>
            </a:r>
            <a:r>
              <a:rPr lang="en-GB" dirty="0" smtClean="0"/>
              <a:t>agile, </a:t>
            </a:r>
            <a:r>
              <a:rPr lang="en-GB" dirty="0"/>
              <a:t>and be happy with the </a:t>
            </a:r>
            <a:r>
              <a:rPr lang="en-GB" dirty="0" smtClean="0"/>
              <a:t>outcome, </a:t>
            </a:r>
            <a:r>
              <a:rPr lang="en-GB" dirty="0"/>
              <a:t>whereas the deal shown by the seesaw benefits the customer. </a:t>
            </a:r>
          </a:p>
          <a:p>
            <a:endParaRPr lang="en-GB" dirty="0"/>
          </a:p>
          <a:p>
            <a:r>
              <a:rPr lang="en-GB" dirty="0"/>
              <a:t>It may be worth drawing out the irony that the customer doesn’t always get this point and prefers detailed requirements and detailed costings under the potential illusion that this is helping them secure a better </a:t>
            </a:r>
            <a:r>
              <a:rPr lang="en-GB" dirty="0" smtClean="0"/>
              <a:t>outcome, when in </a:t>
            </a:r>
            <a:r>
              <a:rPr lang="en-GB" dirty="0"/>
              <a:t>a complicated project environment the opposite effect is perhaps more likely.</a:t>
            </a:r>
          </a:p>
          <a:p>
            <a:endParaRPr lang="en-GB" b="0" dirty="0"/>
          </a:p>
        </p:txBody>
      </p:sp>
      <p:sp>
        <p:nvSpPr>
          <p:cNvPr id="4" name="Slide Number Placeholder 3"/>
          <p:cNvSpPr>
            <a:spLocks noGrp="1"/>
          </p:cNvSpPr>
          <p:nvPr>
            <p:ph type="sldNum" sz="quarter" idx="10"/>
          </p:nvPr>
        </p:nvSpPr>
        <p:spPr/>
        <p:txBody>
          <a:bodyPr/>
          <a:lstStyle/>
          <a:p>
            <a:fld id="{312540EE-F83F-4365-8BB9-B7B9C982701A}" type="slidenum">
              <a:rPr lang="en-GB" smtClean="0"/>
              <a:t>33</a:t>
            </a:fld>
            <a:endParaRPr lang="en-GB"/>
          </a:p>
        </p:txBody>
      </p:sp>
    </p:spTree>
    <p:extLst>
      <p:ext uri="{BB962C8B-B14F-4D97-AF65-F5344CB8AC3E}">
        <p14:creationId xmlns:p14="http://schemas.microsoft.com/office/powerpoint/2010/main" val="2994155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5</a:t>
            </a:r>
            <a:endParaRPr lang="en-GB" dirty="0" smtClean="0"/>
          </a:p>
          <a:p>
            <a:r>
              <a:rPr lang="en-GB" dirty="0" smtClean="0"/>
              <a:t>Assessment Criteria  5.7</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34</a:t>
            </a:fld>
            <a:endParaRPr lang="en-GB"/>
          </a:p>
        </p:txBody>
      </p:sp>
    </p:spTree>
    <p:extLst>
      <p:ext uri="{BB962C8B-B14F-4D97-AF65-F5344CB8AC3E}">
        <p14:creationId xmlns:p14="http://schemas.microsoft.com/office/powerpoint/2010/main" val="2039337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5.7</a:t>
            </a:r>
          </a:p>
          <a:p>
            <a:endParaRPr lang="en-GB" dirty="0"/>
          </a:p>
          <a:p>
            <a:pPr defTabSz="966155">
              <a:defRPr/>
            </a:pPr>
            <a:r>
              <a:rPr lang="en-GB" sz="1300" dirty="0">
                <a:solidFill>
                  <a:prstClr val="black"/>
                </a:solidFill>
              </a:rPr>
              <a:t>These diagrams show where agile fits into the PRINCE2 process model. The overall PRINCE2 process model doesn’t really change at the higher level because the action from a process point of view with respect to agile takes place at the product delivery level.</a:t>
            </a:r>
          </a:p>
          <a:p>
            <a:pPr defTabSz="966155">
              <a:defRPr/>
            </a:pPr>
            <a:endParaRPr lang="en-GB" sz="1300" dirty="0">
              <a:solidFill>
                <a:prstClr val="black"/>
              </a:solidFill>
            </a:endParaRPr>
          </a:p>
          <a:p>
            <a:pPr defTabSz="966155">
              <a:defRPr/>
            </a:pPr>
            <a:r>
              <a:rPr lang="en-GB" sz="1300" dirty="0">
                <a:solidFill>
                  <a:prstClr val="black"/>
                </a:solidFill>
              </a:rPr>
              <a:t>Again the diagram shows </a:t>
            </a:r>
            <a:r>
              <a:rPr lang="en-GB" sz="1300" b="1" dirty="0">
                <a:solidFill>
                  <a:prstClr val="black"/>
                </a:solidFill>
              </a:rPr>
              <a:t>a way </a:t>
            </a:r>
            <a:r>
              <a:rPr lang="en-GB" sz="1300" dirty="0">
                <a:solidFill>
                  <a:prstClr val="black"/>
                </a:solidFill>
              </a:rPr>
              <a:t>that a stage may be broken down. It should be pointed out that there are a variety of agile approaches and maybe only one release takes place per stage or potentially hundreds! What is being shown is a typical configuration. Also remember that sprints may not be being used it could be more flow-based as per Kanban.</a:t>
            </a:r>
            <a:endParaRPr lang="en-GB" sz="1300" dirty="0">
              <a:solidFill>
                <a:prstClr val="black"/>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35</a:t>
            </a:fld>
            <a:endParaRPr lang="en-GB"/>
          </a:p>
        </p:txBody>
      </p:sp>
    </p:spTree>
    <p:extLst>
      <p:ext uri="{BB962C8B-B14F-4D97-AF65-F5344CB8AC3E}">
        <p14:creationId xmlns:p14="http://schemas.microsoft.com/office/powerpoint/2010/main" val="402922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5.7</a:t>
            </a:r>
          </a:p>
          <a:p>
            <a:endParaRPr lang="en-GB" dirty="0"/>
          </a:p>
          <a:p>
            <a:pPr defTabSz="966155">
              <a:defRPr/>
            </a:pPr>
            <a:r>
              <a:rPr lang="en-GB" sz="1300" dirty="0">
                <a:solidFill>
                  <a:prstClr val="black"/>
                </a:solidFill>
              </a:rPr>
              <a:t>This diagram then relates how the typical agile process fits in to PRINCE2. </a:t>
            </a:r>
          </a:p>
          <a:p>
            <a:pPr defTabSz="966155">
              <a:defRPr/>
            </a:pPr>
            <a:r>
              <a:rPr lang="en-GB" sz="1300" dirty="0">
                <a:solidFill>
                  <a:prstClr val="black"/>
                </a:solidFill>
              </a:rPr>
              <a:t>Please note this is how it fits into PRINCE2 and not PRINCE2 Agile . </a:t>
            </a:r>
          </a:p>
          <a:p>
            <a:pPr defTabSz="966155">
              <a:defRPr/>
            </a:pPr>
            <a:r>
              <a:rPr lang="en-GB" sz="1300" dirty="0">
                <a:solidFill>
                  <a:prstClr val="black"/>
                </a:solidFill>
              </a:rPr>
              <a:t>Understanding this distinction is important because PRINCE2 Agile is not a new method or new framework, it is guidance on how to tailor PRINCE2 to work in an agile context.</a:t>
            </a:r>
          </a:p>
          <a:p>
            <a:pPr defTabSz="966155">
              <a:defRPr/>
            </a:pPr>
            <a:endParaRPr lang="en-GB" sz="1300" dirty="0">
              <a:solidFill>
                <a:prstClr val="black"/>
              </a:solidFill>
            </a:endParaRPr>
          </a:p>
          <a:p>
            <a:pPr defTabSz="966155">
              <a:defRPr/>
            </a:pPr>
            <a:r>
              <a:rPr lang="en-GB" sz="1300" dirty="0">
                <a:solidFill>
                  <a:prstClr val="black"/>
                </a:solidFill>
              </a:rPr>
              <a:t>Both of these diagrams are more mature than the basic backlog and Sprint view of agile. The bottom diagram could be said to be more mature than the top diagram as it supports the concept of releases which are typically larger container time boxes.</a:t>
            </a:r>
          </a:p>
          <a:p>
            <a:pPr defTabSz="966155">
              <a:defRPr/>
            </a:pPr>
            <a:endParaRPr lang="en-GB" sz="1300" dirty="0">
              <a:solidFill>
                <a:prstClr val="black"/>
              </a:solidFill>
            </a:endParaRPr>
          </a:p>
          <a:p>
            <a:pPr defTabSz="966155">
              <a:defRPr/>
            </a:pPr>
            <a:r>
              <a:rPr lang="en-GB" sz="1300" dirty="0">
                <a:solidFill>
                  <a:prstClr val="black"/>
                </a:solidFill>
              </a:rPr>
              <a:t>You could ask the delegates which of these two they see more often, but when you hear words like vision and product roadmap in an agile context, this is more advanced than a simple backlog and Sprint situation. It is important to point out that in the scrum guide the idea of vision and release backlogs do not exist.</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36</a:t>
            </a:fld>
            <a:endParaRPr lang="en-GB"/>
          </a:p>
        </p:txBody>
      </p:sp>
    </p:spTree>
    <p:extLst>
      <p:ext uri="{BB962C8B-B14F-4D97-AF65-F5344CB8AC3E}">
        <p14:creationId xmlns:p14="http://schemas.microsoft.com/office/powerpoint/2010/main" val="1683866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5.7</a:t>
            </a:r>
          </a:p>
          <a:p>
            <a:endParaRPr lang="en-GB" dirty="0"/>
          </a:p>
          <a:p>
            <a:pPr defTabSz="966155">
              <a:defRPr/>
            </a:pPr>
            <a:r>
              <a:rPr lang="en-GB" sz="1300" dirty="0">
                <a:solidFill>
                  <a:prstClr val="black"/>
                </a:solidFill>
              </a:rPr>
              <a:t>This diagram then relates how the typical agile process fits in to PRINCE2. </a:t>
            </a:r>
          </a:p>
          <a:p>
            <a:pPr defTabSz="966155">
              <a:defRPr/>
            </a:pPr>
            <a:r>
              <a:rPr lang="en-GB" sz="1300" dirty="0">
                <a:solidFill>
                  <a:prstClr val="black"/>
                </a:solidFill>
              </a:rPr>
              <a:t>Please note this is how it fits into PRINCE2 and not PRINCE2 Agile . </a:t>
            </a:r>
          </a:p>
          <a:p>
            <a:pPr defTabSz="966155">
              <a:defRPr/>
            </a:pPr>
            <a:r>
              <a:rPr lang="en-GB" sz="1300" dirty="0">
                <a:solidFill>
                  <a:prstClr val="black"/>
                </a:solidFill>
              </a:rPr>
              <a:t>Understanding this distinction is important because PRINCE2 Agile is not a new method or new framework, it is guidance on how to tailor PRINCE2 to work in an agile context.</a:t>
            </a:r>
          </a:p>
          <a:p>
            <a:pPr defTabSz="966155">
              <a:defRPr/>
            </a:pPr>
            <a:endParaRPr lang="en-GB" sz="1300" dirty="0">
              <a:solidFill>
                <a:prstClr val="black"/>
              </a:solidFill>
            </a:endParaRPr>
          </a:p>
          <a:p>
            <a:pPr defTabSz="966155">
              <a:defRPr/>
            </a:pPr>
            <a:r>
              <a:rPr lang="en-GB" sz="1300" dirty="0">
                <a:solidFill>
                  <a:prstClr val="black"/>
                </a:solidFill>
              </a:rPr>
              <a:t>Both of these diagrams are more mature than the basic backlog and Sprint view of agile. The bottom diagram could be said to be more mature than the top diagram as it supports the concept of releases which are typically larger container time boxes.</a:t>
            </a:r>
          </a:p>
          <a:p>
            <a:pPr defTabSz="966155">
              <a:defRPr/>
            </a:pPr>
            <a:endParaRPr lang="en-GB" sz="1300" dirty="0">
              <a:solidFill>
                <a:prstClr val="black"/>
              </a:solidFill>
            </a:endParaRPr>
          </a:p>
          <a:p>
            <a:pPr defTabSz="966155">
              <a:defRPr/>
            </a:pPr>
            <a:r>
              <a:rPr lang="en-GB" sz="1300" dirty="0">
                <a:solidFill>
                  <a:prstClr val="black"/>
                </a:solidFill>
              </a:rPr>
              <a:t>You could ask the delegates which of these two they see more often, but when you hear words like vision and product roadmap in an agile context, this is more advanced than a simple backlog and Sprint situation. It is important to point out that in the scrum guide the idea of vision and release backlogs do not exist.</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37</a:t>
            </a:fld>
            <a:endParaRPr lang="en-GB"/>
          </a:p>
        </p:txBody>
      </p:sp>
    </p:spTree>
    <p:extLst>
      <p:ext uri="{BB962C8B-B14F-4D97-AF65-F5344CB8AC3E}">
        <p14:creationId xmlns:p14="http://schemas.microsoft.com/office/powerpoint/2010/main" val="1127152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  5.7</a:t>
            </a:r>
          </a:p>
          <a:p>
            <a:endParaRPr lang="en-GB" dirty="0"/>
          </a:p>
          <a:p>
            <a:r>
              <a:rPr lang="en-GB" dirty="0" smtClean="0"/>
              <a:t>At </a:t>
            </a:r>
            <a:r>
              <a:rPr lang="en-GB" dirty="0"/>
              <a:t>this stage the trainer </a:t>
            </a:r>
            <a:r>
              <a:rPr lang="en-GB" dirty="0" smtClean="0"/>
              <a:t>should</a:t>
            </a:r>
            <a:r>
              <a:rPr lang="en-GB" baseline="0" dirty="0" smtClean="0"/>
              <a:t> </a:t>
            </a:r>
            <a:r>
              <a:rPr lang="en-GB" dirty="0" smtClean="0"/>
              <a:t>make </a:t>
            </a:r>
            <a:r>
              <a:rPr lang="en-GB" dirty="0"/>
              <a:t>a general point </a:t>
            </a:r>
            <a:r>
              <a:rPr lang="en-GB" dirty="0" smtClean="0"/>
              <a:t>on how </a:t>
            </a:r>
            <a:r>
              <a:rPr lang="en-GB" dirty="0"/>
              <a:t>the training course is now going into more detail on each of the processes, principles and </a:t>
            </a:r>
            <a:r>
              <a:rPr lang="en-GB" dirty="0" smtClean="0"/>
              <a:t>themes; </a:t>
            </a:r>
            <a:r>
              <a:rPr lang="en-GB" dirty="0"/>
              <a:t>therefore it is a good idea to explain to the delegates that we will be jumping around the chapters in the manual because the course is going to follow the typical route of a project as opposed to going through all of the chapters in the manual in sequence.</a:t>
            </a:r>
          </a:p>
          <a:p>
            <a:endParaRPr lang="en-GB" dirty="0"/>
          </a:p>
          <a:p>
            <a:r>
              <a:rPr lang="en-GB" dirty="0"/>
              <a:t>It is also important to make the general points that when explaining how to tailor </a:t>
            </a:r>
            <a:r>
              <a:rPr lang="en-GB" b="1" dirty="0" smtClean="0"/>
              <a:t>processes,</a:t>
            </a:r>
            <a:r>
              <a:rPr lang="en-GB" dirty="0" smtClean="0"/>
              <a:t> </a:t>
            </a:r>
            <a:r>
              <a:rPr lang="en-GB" dirty="0"/>
              <a:t>the style of the training course is to break this down into </a:t>
            </a:r>
            <a:r>
              <a:rPr lang="en-GB" u="sng" dirty="0"/>
              <a:t>three</a:t>
            </a:r>
            <a:r>
              <a:rPr lang="en-GB" dirty="0"/>
              <a:t> sections which are about what you may </a:t>
            </a:r>
            <a:r>
              <a:rPr lang="en-GB" b="1" dirty="0"/>
              <a:t>find</a:t>
            </a:r>
            <a:r>
              <a:rPr lang="en-GB" dirty="0"/>
              <a:t> in an agile context, what you should </a:t>
            </a:r>
            <a:r>
              <a:rPr lang="en-GB" b="1" dirty="0"/>
              <a:t>do</a:t>
            </a:r>
            <a:r>
              <a:rPr lang="en-GB" dirty="0"/>
              <a:t> in an agile context and what this might </a:t>
            </a:r>
            <a:r>
              <a:rPr lang="en-GB" b="1" dirty="0"/>
              <a:t>look</a:t>
            </a:r>
            <a:r>
              <a:rPr lang="en-GB" dirty="0"/>
              <a:t> </a:t>
            </a:r>
            <a:r>
              <a:rPr lang="en-GB" b="1" dirty="0"/>
              <a:t>like</a:t>
            </a:r>
            <a:r>
              <a:rPr lang="en-GB" dirty="0"/>
              <a:t> in an agile context. All seven processes will be described this way. A key point to training PRINCE2 Agile is that when using PRINCE2 Agile you need to apply it to the situation that you are encountering as this may come in a variety of </a:t>
            </a:r>
            <a:r>
              <a:rPr lang="en-GB" dirty="0" smtClean="0"/>
              <a:t>forms.</a:t>
            </a:r>
            <a:endParaRPr lang="en-GB" dirty="0"/>
          </a:p>
          <a:p>
            <a:endParaRPr lang="en-GB" dirty="0"/>
          </a:p>
          <a:p>
            <a:r>
              <a:rPr lang="en-GB" dirty="0"/>
              <a:t>These two processes are joined together because it is very unusual to find a simple mapping of pre-delivery work in agile and map it easily to PRINCE2.</a:t>
            </a:r>
            <a:r>
              <a:rPr lang="en-GB" baseline="0" dirty="0"/>
              <a:t>  As a general guidance point  to any trainer running this </a:t>
            </a:r>
            <a:r>
              <a:rPr lang="en-GB" baseline="0" dirty="0" smtClean="0"/>
              <a:t>course, </a:t>
            </a:r>
            <a:r>
              <a:rPr lang="en-GB" baseline="0" dirty="0"/>
              <a:t>it is often a good idea to ask delegates what they see or what they do in an agile context. For example asking delegates how they see projects initiated in an agile context will help inform the trainer as to what is going on in the real </a:t>
            </a:r>
            <a:r>
              <a:rPr lang="en-GB" baseline="0" dirty="0" smtClean="0"/>
              <a:t>world. For example, </a:t>
            </a:r>
            <a:r>
              <a:rPr lang="en-GB" baseline="0" dirty="0"/>
              <a:t>one delegate will call it Sprint </a:t>
            </a:r>
            <a:r>
              <a:rPr lang="en-GB" baseline="0" dirty="0" smtClean="0"/>
              <a:t>zero whereas </a:t>
            </a:r>
            <a:r>
              <a:rPr lang="en-GB" baseline="0" dirty="0"/>
              <a:t>another delegate will call it discovery. You may well find that some delegates just say </a:t>
            </a:r>
            <a:r>
              <a:rPr lang="en-GB" baseline="0" dirty="0" smtClean="0"/>
              <a:t>“I </a:t>
            </a:r>
            <a:r>
              <a:rPr lang="en-GB" baseline="0" dirty="0"/>
              <a:t>have no </a:t>
            </a:r>
            <a:r>
              <a:rPr lang="en-GB" baseline="0" dirty="0" smtClean="0"/>
              <a:t>idea, </a:t>
            </a:r>
            <a:r>
              <a:rPr lang="en-GB" baseline="0" dirty="0"/>
              <a:t>we just get on and build </a:t>
            </a:r>
            <a:r>
              <a:rPr lang="en-GB" baseline="0" dirty="0" smtClean="0"/>
              <a:t>it”.</a:t>
            </a:r>
            <a:endParaRPr lang="en-GB" baseline="0" dirty="0"/>
          </a:p>
          <a:p>
            <a:endParaRPr lang="en-GB" baseline="0" dirty="0"/>
          </a:p>
          <a:p>
            <a:r>
              <a:rPr lang="en-GB" baseline="0" dirty="0"/>
              <a:t>It is very important to inform delegates that the processes of SU and IP are still treated as distinct processes and are only combined in this </a:t>
            </a:r>
            <a:r>
              <a:rPr lang="en-GB" baseline="0" dirty="0" smtClean="0"/>
              <a:t>chapter. They </a:t>
            </a:r>
            <a:r>
              <a:rPr lang="en-GB" baseline="0" dirty="0"/>
              <a:t>are not necessarily combined when in a project context (this may happen if the project is a small one</a:t>
            </a:r>
            <a:r>
              <a:rPr lang="en-GB" baseline="0" dirty="0" smtClean="0"/>
              <a:t>).</a:t>
            </a:r>
            <a:endParaRPr lang="en-GB" baseline="0" dirty="0"/>
          </a:p>
          <a:p>
            <a:endParaRPr lang="en-GB" baseline="0" dirty="0"/>
          </a:p>
          <a:p>
            <a:r>
              <a:rPr lang="en-GB" baseline="0" dirty="0"/>
              <a:t>Agile often uses the term emergence. You could discuss with the delegates what they feel about emergence such as letting the architecture for a solution emerge.</a:t>
            </a:r>
          </a:p>
          <a:p>
            <a:endParaRPr lang="en-GB" baseline="0" dirty="0"/>
          </a:p>
          <a:p>
            <a:r>
              <a:rPr lang="en-GB" baseline="0" dirty="0"/>
              <a:t>A good point to make at this stage is that a lot of agile thinking starts with a backlog, but where did the backlog come from. If it is a BAU situation then that’s </a:t>
            </a:r>
            <a:r>
              <a:rPr lang="en-GB" baseline="0" dirty="0" smtClean="0"/>
              <a:t>okay. But </a:t>
            </a:r>
            <a:r>
              <a:rPr lang="en-GB" baseline="0" dirty="0"/>
              <a:t>what if you are in a project </a:t>
            </a:r>
            <a:r>
              <a:rPr lang="en-GB" baseline="0" dirty="0" smtClean="0"/>
              <a:t>context?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38</a:t>
            </a:fld>
            <a:endParaRPr lang="en-GB"/>
          </a:p>
        </p:txBody>
      </p:sp>
    </p:spTree>
    <p:extLst>
      <p:ext uri="{BB962C8B-B14F-4D97-AF65-F5344CB8AC3E}">
        <p14:creationId xmlns:p14="http://schemas.microsoft.com/office/powerpoint/2010/main" val="1372287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5.6</a:t>
            </a:r>
          </a:p>
          <a:p>
            <a:endParaRPr lang="en-GB" dirty="0"/>
          </a:p>
          <a:p>
            <a:r>
              <a:rPr lang="en-GB" dirty="0" err="1"/>
              <a:t>Cynefin</a:t>
            </a:r>
            <a:r>
              <a:rPr lang="en-GB" dirty="0"/>
              <a:t> will be discussed very </a:t>
            </a:r>
            <a:r>
              <a:rPr lang="en-GB" dirty="0" smtClean="0"/>
              <a:t>shortly.</a:t>
            </a:r>
            <a:endParaRPr lang="en-GB" dirty="0"/>
          </a:p>
          <a:p>
            <a:r>
              <a:rPr lang="en-GB" dirty="0"/>
              <a:t>Not too much detail is required early </a:t>
            </a:r>
            <a:r>
              <a:rPr lang="en-GB" dirty="0" smtClean="0"/>
              <a:t>on.</a:t>
            </a:r>
            <a:endParaRPr lang="en-GB" dirty="0"/>
          </a:p>
          <a:p>
            <a:r>
              <a:rPr lang="en-GB" dirty="0"/>
              <a:t>Agile is more focused on outcomes and benefits rather than the </a:t>
            </a:r>
            <a:r>
              <a:rPr lang="en-GB" dirty="0" smtClean="0"/>
              <a:t>solution. This </a:t>
            </a:r>
            <a:r>
              <a:rPr lang="en-GB" dirty="0"/>
              <a:t>way of thinking allows for </a:t>
            </a:r>
            <a:r>
              <a:rPr lang="en-GB" dirty="0" smtClean="0"/>
              <a:t>agility.</a:t>
            </a:r>
            <a:endParaRPr lang="en-GB" dirty="0"/>
          </a:p>
          <a:p>
            <a:r>
              <a:rPr lang="en-GB" dirty="0"/>
              <a:t>Refer to the </a:t>
            </a:r>
            <a:r>
              <a:rPr lang="en-GB" dirty="0" err="1"/>
              <a:t>agilometer</a:t>
            </a:r>
            <a:r>
              <a:rPr lang="en-GB" dirty="0"/>
              <a:t> and how much of agile can be used on the </a:t>
            </a:r>
            <a:r>
              <a:rPr lang="en-GB" dirty="0" smtClean="0"/>
              <a:t>project, </a:t>
            </a:r>
            <a:r>
              <a:rPr lang="en-GB" dirty="0"/>
              <a:t>e.g. the frequency of </a:t>
            </a:r>
            <a:r>
              <a:rPr lang="en-GB" dirty="0" smtClean="0"/>
              <a:t>releases.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39</a:t>
            </a:fld>
            <a:endParaRPr lang="en-GB"/>
          </a:p>
        </p:txBody>
      </p:sp>
    </p:spTree>
    <p:extLst>
      <p:ext uri="{BB962C8B-B14F-4D97-AF65-F5344CB8AC3E}">
        <p14:creationId xmlns:p14="http://schemas.microsoft.com/office/powerpoint/2010/main" val="653740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5.6</a:t>
            </a:r>
          </a:p>
          <a:p>
            <a:endParaRPr lang="en-GB" dirty="0"/>
          </a:p>
          <a:p>
            <a:r>
              <a:rPr lang="en-GB" dirty="0"/>
              <a:t>Exploring how to define the project</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40</a:t>
            </a:fld>
            <a:endParaRPr lang="en-GB"/>
          </a:p>
        </p:txBody>
      </p:sp>
    </p:spTree>
    <p:extLst>
      <p:ext uri="{BB962C8B-B14F-4D97-AF65-F5344CB8AC3E}">
        <p14:creationId xmlns:p14="http://schemas.microsoft.com/office/powerpoint/2010/main" val="265698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a:t>
            </a:r>
            <a:r>
              <a:rPr lang="en-GB" baseline="0" dirty="0"/>
              <a:t> </a:t>
            </a:r>
            <a:r>
              <a:rPr lang="en-GB" dirty="0"/>
              <a:t>version of the PRINCE2 manual (2009) but updated to address name changes and minor updates</a:t>
            </a:r>
          </a:p>
          <a:p>
            <a:endParaRPr lang="en-GB" dirty="0"/>
          </a:p>
          <a:p>
            <a:r>
              <a:rPr lang="en-GB" b="1" dirty="0"/>
              <a:t>The current PRINCE2</a:t>
            </a:r>
            <a:r>
              <a:rPr lang="en-GB" b="1" baseline="0" dirty="0"/>
              <a:t> Agile manual does not yet address the new sections in the 2017 </a:t>
            </a:r>
            <a:r>
              <a:rPr lang="en-GB" b="1" baseline="0" dirty="0" smtClean="0"/>
              <a:t>version of PRINCE2 relating </a:t>
            </a:r>
            <a:r>
              <a:rPr lang="en-GB" b="1" baseline="0" dirty="0"/>
              <a:t>to minimum requirements</a:t>
            </a:r>
            <a:endParaRPr lang="en-GB" b="1" dirty="0"/>
          </a:p>
          <a:p>
            <a:endParaRPr lang="en-GB" dirty="0"/>
          </a:p>
          <a:p>
            <a:r>
              <a:rPr lang="en-GB" dirty="0"/>
              <a:t>Points out that the PRINCE2 Agile manual is deliberately split into three sections. The reason for this is that section 1 is needed to create a baseline of understanding about what agile is and what PRINCE2 Agile is. Section 2 is the main body of the manual where PRINCE2 is tailored to operate in an agile environment,</a:t>
            </a:r>
            <a:r>
              <a:rPr lang="en-GB" baseline="0" dirty="0"/>
              <a:t> and </a:t>
            </a:r>
            <a:r>
              <a:rPr lang="en-GB" dirty="0"/>
              <a:t>section 3 contains specific areas of information that is needed to provide more detail where PRINCE2 only provides basic information which is not really enough when needing to work in an agile </a:t>
            </a:r>
            <a:r>
              <a:rPr lang="en-GB" dirty="0" smtClean="0"/>
              <a:t>context.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a:t>
            </a:fld>
            <a:endParaRPr lang="en-GB"/>
          </a:p>
        </p:txBody>
      </p:sp>
    </p:spTree>
    <p:extLst>
      <p:ext uri="{BB962C8B-B14F-4D97-AF65-F5344CB8AC3E}">
        <p14:creationId xmlns:p14="http://schemas.microsoft.com/office/powerpoint/2010/main" val="1023545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5.6</a:t>
            </a:r>
          </a:p>
          <a:p>
            <a:endParaRPr lang="en-GB" dirty="0"/>
          </a:p>
          <a:p>
            <a:r>
              <a:rPr lang="en-GB" dirty="0"/>
              <a:t>It is quite likely that the </a:t>
            </a:r>
            <a:r>
              <a:rPr lang="en-GB" dirty="0" err="1"/>
              <a:t>Cynefin</a:t>
            </a:r>
            <a:r>
              <a:rPr lang="en-GB" dirty="0"/>
              <a:t> (</a:t>
            </a:r>
            <a:r>
              <a:rPr lang="en-GB" dirty="0" err="1"/>
              <a:t>Kuh</a:t>
            </a:r>
            <a:r>
              <a:rPr lang="en-GB" dirty="0"/>
              <a:t>-</a:t>
            </a:r>
            <a:r>
              <a:rPr lang="en-GB" dirty="0" err="1"/>
              <a:t>nev</a:t>
            </a:r>
            <a:r>
              <a:rPr lang="en-GB" dirty="0"/>
              <a:t>-in …rhymes</a:t>
            </a:r>
            <a:r>
              <a:rPr lang="en-GB" baseline="0" dirty="0"/>
              <a:t> with Kevin)</a:t>
            </a:r>
            <a:r>
              <a:rPr lang="en-GB" dirty="0"/>
              <a:t> framework is </a:t>
            </a:r>
            <a:r>
              <a:rPr lang="en-GB" dirty="0" smtClean="0"/>
              <a:t>new </a:t>
            </a:r>
            <a:r>
              <a:rPr lang="en-GB" dirty="0"/>
              <a:t>to most people on the course and also the trainer. Therefore knowledge of this needs to be sought. The creator of this concept is called Dave </a:t>
            </a:r>
            <a:r>
              <a:rPr lang="en-GB" dirty="0" smtClean="0"/>
              <a:t>Snowden, </a:t>
            </a:r>
            <a:r>
              <a:rPr lang="en-GB" dirty="0"/>
              <a:t>who has helped with PRINCE2 Agile. Watching some of Dave’s free videos would be strongly advised.</a:t>
            </a:r>
          </a:p>
          <a:p>
            <a:endParaRPr lang="en-GB" dirty="0"/>
          </a:p>
          <a:p>
            <a:r>
              <a:rPr lang="en-GB" dirty="0"/>
              <a:t>When training this it is important is to refer to it as a possible tool that could be used to make decisions. Its use is not mandated by PRINCE2 </a:t>
            </a:r>
            <a:r>
              <a:rPr lang="en-GB" dirty="0" smtClean="0"/>
              <a:t>Agile. Its </a:t>
            </a:r>
            <a:r>
              <a:rPr lang="en-GB" dirty="0"/>
              <a:t>role in the manual is to stimulate debate and to raise the concept that we may approach different problems differently. So something highly innovative may need to be approached differently to something that is a reasonably straightforward project. The reason for the inclusion of this framework is that many areas of agile operate in very volatile and </a:t>
            </a:r>
            <a:r>
              <a:rPr lang="en-GB" b="1" dirty="0"/>
              <a:t>disruptive</a:t>
            </a:r>
            <a:r>
              <a:rPr lang="en-GB" dirty="0"/>
              <a:t> situations and much of what is talked about in agile assumes that this is the only situation that agile can be used in, whereas more mundane and straightforward projects can still use agile. A highly innovative arena such as 3-D printing may well be seen as a complex </a:t>
            </a:r>
            <a:r>
              <a:rPr lang="en-GB" dirty="0" smtClean="0"/>
              <a:t>environment, </a:t>
            </a:r>
            <a:r>
              <a:rPr lang="en-GB" dirty="0"/>
              <a:t>whereas releasing a new pet insurance product may be seen as complicated.</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41</a:t>
            </a:fld>
            <a:endParaRPr lang="en-GB"/>
          </a:p>
        </p:txBody>
      </p:sp>
    </p:spTree>
    <p:extLst>
      <p:ext uri="{BB962C8B-B14F-4D97-AF65-F5344CB8AC3E}">
        <p14:creationId xmlns:p14="http://schemas.microsoft.com/office/powerpoint/2010/main" val="2324105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Syllabus area</a:t>
            </a:r>
          </a:p>
          <a:p>
            <a:r>
              <a:rPr lang="en-GB" dirty="0"/>
              <a:t>Learning Outcome</a:t>
            </a:r>
            <a:r>
              <a:rPr lang="en-GB" baseline="0" dirty="0"/>
              <a:t> 5</a:t>
            </a:r>
            <a:endParaRPr lang="en-GB" dirty="0"/>
          </a:p>
          <a:p>
            <a:r>
              <a:rPr lang="en-GB" dirty="0"/>
              <a:t>Assessment Criteria  5.6</a:t>
            </a:r>
          </a:p>
          <a:p>
            <a:endParaRPr lang="en-GB" dirty="0"/>
          </a:p>
          <a:p>
            <a:r>
              <a:rPr lang="en-GB" dirty="0"/>
              <a:t>NB: the diagram is created by AXELOS</a:t>
            </a:r>
            <a:r>
              <a:rPr lang="en-GB" baseline="0" dirty="0"/>
              <a:t> and you won’t see any other representations like this on the Internet!</a:t>
            </a:r>
          </a:p>
          <a:p>
            <a:r>
              <a:rPr lang="en-GB" baseline="0" dirty="0"/>
              <a:t>As a trainer you need to fully understand this chapter in the book and understand that the context is about assessing the complexity of the output (e.g. </a:t>
            </a:r>
            <a:r>
              <a:rPr lang="en-GB" baseline="0" dirty="0" smtClean="0"/>
              <a:t>it is </a:t>
            </a:r>
            <a:r>
              <a:rPr lang="en-GB" baseline="0" dirty="0"/>
              <a:t>highly innovative) or the project environment (e.g. we are working in six different time zones and we never worked with any of these people before</a:t>
            </a:r>
            <a:r>
              <a:rPr lang="en-GB" baseline="0" dirty="0" smtClean="0"/>
              <a:t>).</a:t>
            </a:r>
            <a:endParaRPr lang="en-GB" baseline="0" dirty="0"/>
          </a:p>
          <a:p>
            <a:endParaRPr lang="en-GB" baseline="0" dirty="0"/>
          </a:p>
          <a:p>
            <a:r>
              <a:rPr lang="en-GB" baseline="0" dirty="0"/>
              <a:t>The trainer will need to understand what the cliff represents.</a:t>
            </a:r>
          </a:p>
          <a:p>
            <a:endParaRPr lang="en-GB" baseline="0" dirty="0"/>
          </a:p>
          <a:p>
            <a:r>
              <a:rPr lang="en-GB" baseline="0" dirty="0"/>
              <a:t>NB: The diagram goes clockwise which is the opposite way to most representations of this </a:t>
            </a:r>
            <a:r>
              <a:rPr lang="en-GB" baseline="0" dirty="0" smtClean="0"/>
              <a:t>diagram.</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42</a:t>
            </a:fld>
            <a:endParaRPr lang="en-GB"/>
          </a:p>
        </p:txBody>
      </p:sp>
    </p:spTree>
    <p:extLst>
      <p:ext uri="{BB962C8B-B14F-4D97-AF65-F5344CB8AC3E}">
        <p14:creationId xmlns:p14="http://schemas.microsoft.com/office/powerpoint/2010/main" val="202592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5.6</a:t>
            </a:r>
          </a:p>
          <a:p>
            <a:endParaRPr lang="en-GB" dirty="0"/>
          </a:p>
          <a:p>
            <a:r>
              <a:rPr lang="en-GB" dirty="0"/>
              <a:t>The main use of the framework would be to discerning when a piece of work is in the complex or complicated domain. For example if it is in the obvious domain it will be handled as BAU.</a:t>
            </a:r>
            <a:r>
              <a:rPr lang="en-GB" baseline="0" dirty="0"/>
              <a:t> Keep referring to cause and </a:t>
            </a:r>
            <a:r>
              <a:rPr lang="en-GB" baseline="0" dirty="0" smtClean="0"/>
              <a:t>effect: </a:t>
            </a:r>
            <a:r>
              <a:rPr lang="en-GB" baseline="0" dirty="0"/>
              <a:t>this is how the categories are defined.</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43</a:t>
            </a:fld>
            <a:endParaRPr lang="en-GB"/>
          </a:p>
        </p:txBody>
      </p:sp>
    </p:spTree>
    <p:extLst>
      <p:ext uri="{BB962C8B-B14F-4D97-AF65-F5344CB8AC3E}">
        <p14:creationId xmlns:p14="http://schemas.microsoft.com/office/powerpoint/2010/main" val="2536188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 area</a:t>
            </a:r>
          </a:p>
          <a:p>
            <a:r>
              <a:rPr lang="en-GB" dirty="0" smtClean="0"/>
              <a:t>Learning Outcome</a:t>
            </a:r>
            <a:r>
              <a:rPr lang="en-GB" baseline="0" dirty="0" smtClean="0"/>
              <a:t> 5</a:t>
            </a:r>
            <a:endParaRPr lang="en-GB" dirty="0" smtClean="0"/>
          </a:p>
          <a:p>
            <a:r>
              <a:rPr lang="en-GB" dirty="0" smtClean="0"/>
              <a:t>Assessment Criteria  5.5</a:t>
            </a:r>
          </a:p>
          <a:p>
            <a:endParaRPr lang="en-GB" dirty="0" smtClean="0"/>
          </a:p>
          <a:p>
            <a:r>
              <a:rPr lang="en-GB" dirty="0" smtClean="0"/>
              <a:t>Re-emphasise that nothing in PRINCE2 is removed; it is tuned, configured, tailored. Point out that some themes are more prominent than others because of the very nature of agile; e.g. it is very much delivery-focused so themes such as progress and plans have a high level of interaction. The risk theme is less prominent in agile. Please note the word less as opposed to non-existent.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44</a:t>
            </a:fld>
            <a:endParaRPr lang="en-GB"/>
          </a:p>
        </p:txBody>
      </p:sp>
    </p:spTree>
    <p:extLst>
      <p:ext uri="{BB962C8B-B14F-4D97-AF65-F5344CB8AC3E}">
        <p14:creationId xmlns:p14="http://schemas.microsoft.com/office/powerpoint/2010/main" val="2790643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  5.5</a:t>
            </a:r>
          </a:p>
          <a:p>
            <a:endParaRPr lang="en-GB" dirty="0"/>
          </a:p>
          <a:p>
            <a:r>
              <a:rPr lang="en-GB" dirty="0"/>
              <a:t>This is the first theme to be discussed in the slide deck and the trainer should tell delegates that each theme will be presented in the form of the </a:t>
            </a:r>
            <a:r>
              <a:rPr lang="en-GB" b="1" dirty="0"/>
              <a:t>general</a:t>
            </a:r>
            <a:r>
              <a:rPr lang="en-GB" dirty="0"/>
              <a:t> view followed by </a:t>
            </a:r>
            <a:r>
              <a:rPr lang="en-GB" b="1" dirty="0"/>
              <a:t>guidance</a:t>
            </a:r>
            <a:r>
              <a:rPr lang="en-GB" dirty="0"/>
              <a:t>.</a:t>
            </a:r>
          </a:p>
          <a:p>
            <a:endParaRPr lang="en-GB" dirty="0"/>
          </a:p>
          <a:p>
            <a:r>
              <a:rPr lang="en-GB" dirty="0"/>
              <a:t>The general view of agile with respect to the business case depends on the maturity of the agile </a:t>
            </a:r>
            <a:r>
              <a:rPr lang="en-GB" dirty="0" smtClean="0"/>
              <a:t>organisation: </a:t>
            </a:r>
            <a:r>
              <a:rPr lang="en-GB" dirty="0"/>
              <a:t>a business case may exist or it may not. The word value is very prominent in the agile space although ironically many people find it hard to define or describe exactly what it is. The manual does address this and discussion about </a:t>
            </a:r>
            <a:r>
              <a:rPr lang="en-GB" dirty="0" smtClean="0"/>
              <a:t>value </a:t>
            </a:r>
            <a:r>
              <a:rPr lang="en-GB" dirty="0"/>
              <a:t>will follow shortly. Value is very similar to the word benefits although the trainer needs to be careful as they are not identical. Scrum and </a:t>
            </a:r>
            <a:r>
              <a:rPr lang="en-GB" dirty="0" smtClean="0"/>
              <a:t>Kanban </a:t>
            </a:r>
            <a:r>
              <a:rPr lang="en-GB" dirty="0"/>
              <a:t>do not have a business </a:t>
            </a:r>
            <a:r>
              <a:rPr lang="en-GB" dirty="0" smtClean="0"/>
              <a:t>case.</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45</a:t>
            </a:fld>
            <a:endParaRPr lang="en-GB"/>
          </a:p>
        </p:txBody>
      </p:sp>
    </p:spTree>
    <p:extLst>
      <p:ext uri="{BB962C8B-B14F-4D97-AF65-F5344CB8AC3E}">
        <p14:creationId xmlns:p14="http://schemas.microsoft.com/office/powerpoint/2010/main" val="3280830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The business case may be built around the early delivery of </a:t>
            </a:r>
            <a:r>
              <a:rPr lang="en-GB" dirty="0" smtClean="0"/>
              <a:t>benefits, </a:t>
            </a:r>
            <a:r>
              <a:rPr lang="en-GB" dirty="0"/>
              <a:t>i.e. if all the benefits are delivered after the </a:t>
            </a:r>
            <a:r>
              <a:rPr lang="en-GB" dirty="0" smtClean="0"/>
              <a:t>project, </a:t>
            </a:r>
            <a:r>
              <a:rPr lang="en-GB" dirty="0"/>
              <a:t>the project may not be viable. It is essential to understand the concept of MVP in PRINCE2 Agile because it is to do with learning and not the commercial viability of a product which its name may imply.</a:t>
            </a:r>
          </a:p>
          <a:p>
            <a:endParaRPr lang="en-GB" dirty="0"/>
          </a:p>
          <a:p>
            <a:r>
              <a:rPr lang="en-GB" dirty="0"/>
              <a:t>The trainer should check the definition of MVP in the glossary and if still </a:t>
            </a:r>
            <a:r>
              <a:rPr lang="en-GB" dirty="0" smtClean="0"/>
              <a:t>unsure, </a:t>
            </a:r>
            <a:r>
              <a:rPr lang="en-GB" dirty="0"/>
              <a:t>do further reading regarding the MVP in the Lean </a:t>
            </a:r>
            <a:r>
              <a:rPr lang="en-GB" dirty="0" err="1"/>
              <a:t>Startup</a:t>
            </a:r>
            <a:r>
              <a:rPr lang="en-GB" dirty="0"/>
              <a:t>.</a:t>
            </a:r>
          </a:p>
          <a:p>
            <a:endParaRPr lang="en-GB" dirty="0"/>
          </a:p>
          <a:p>
            <a:r>
              <a:rPr lang="en-GB" dirty="0"/>
              <a:t>Generally the best case worst case and expected case scenarios relate to how </a:t>
            </a:r>
            <a:r>
              <a:rPr lang="en-GB" b="1" dirty="0"/>
              <a:t>much</a:t>
            </a:r>
            <a:r>
              <a:rPr lang="en-GB" dirty="0"/>
              <a:t> is being delivered and not how late or how early the project as a whole is </a:t>
            </a:r>
            <a:r>
              <a:rPr lang="en-GB" dirty="0" smtClean="0"/>
              <a:t>delivered.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46</a:t>
            </a:fld>
            <a:endParaRPr lang="en-GB"/>
          </a:p>
        </p:txBody>
      </p:sp>
    </p:spTree>
    <p:extLst>
      <p:ext uri="{BB962C8B-B14F-4D97-AF65-F5344CB8AC3E}">
        <p14:creationId xmlns:p14="http://schemas.microsoft.com/office/powerpoint/2010/main" val="1451576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  5.5</a:t>
            </a:r>
          </a:p>
          <a:p>
            <a:endParaRPr lang="en-GB" dirty="0"/>
          </a:p>
          <a:p>
            <a:r>
              <a:rPr lang="en-GB" dirty="0"/>
              <a:t>Relative value relates to subjective values where it is possible to value one feature as a 10 and a another feature as a five, although the actual value that will be delivered may not be known or hard to </a:t>
            </a:r>
            <a:r>
              <a:rPr lang="en-GB" dirty="0" smtClean="0"/>
              <a:t>quantify.</a:t>
            </a:r>
            <a:endParaRPr lang="en-GB" dirty="0"/>
          </a:p>
          <a:p>
            <a:endParaRPr lang="en-GB" dirty="0"/>
          </a:p>
          <a:p>
            <a:r>
              <a:rPr lang="en-GB" dirty="0"/>
              <a:t>When training it is important to be consistent when using the word value in the sense that agile refers to value and PRINCE2 refers to benefits. Again as part of learning it can sometimes be a good idea to ask delegates what they think value is, it usually sparks a debate.</a:t>
            </a:r>
          </a:p>
        </p:txBody>
      </p:sp>
      <p:sp>
        <p:nvSpPr>
          <p:cNvPr id="4" name="Slide Number Placeholder 3"/>
          <p:cNvSpPr>
            <a:spLocks noGrp="1"/>
          </p:cNvSpPr>
          <p:nvPr>
            <p:ph type="sldNum" sz="quarter" idx="10"/>
          </p:nvPr>
        </p:nvSpPr>
        <p:spPr/>
        <p:txBody>
          <a:bodyPr/>
          <a:lstStyle/>
          <a:p>
            <a:fld id="{312540EE-F83F-4365-8BB9-B7B9C982701A}" type="slidenum">
              <a:rPr lang="en-GB" smtClean="0"/>
              <a:t>47</a:t>
            </a:fld>
            <a:endParaRPr lang="en-GB"/>
          </a:p>
        </p:txBody>
      </p:sp>
    </p:spTree>
    <p:extLst>
      <p:ext uri="{BB962C8B-B14F-4D97-AF65-F5344CB8AC3E}">
        <p14:creationId xmlns:p14="http://schemas.microsoft.com/office/powerpoint/2010/main" val="378521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It is quite common that many people use different terms for the same </a:t>
            </a:r>
            <a:r>
              <a:rPr lang="en-GB" dirty="0" smtClean="0"/>
              <a:t>thing, </a:t>
            </a:r>
            <a:r>
              <a:rPr lang="en-GB" dirty="0"/>
              <a:t>e.g. feature requirement user story function. Not only this but it is quite possible that people using the same word </a:t>
            </a:r>
            <a:r>
              <a:rPr lang="en-GB" dirty="0" smtClean="0"/>
              <a:t>to mean </a:t>
            </a:r>
            <a:r>
              <a:rPr lang="en-GB" dirty="0"/>
              <a:t>different things. Generally speaking agile is not that consistent in this area and PRINCE2 Agile is reasonably relaxed about precise terminology but does summarise this in table 25.1. </a:t>
            </a:r>
          </a:p>
          <a:p>
            <a:endParaRPr lang="en-GB" dirty="0"/>
          </a:p>
          <a:p>
            <a:r>
              <a:rPr lang="en-GB" dirty="0"/>
              <a:t>It should be noted that requirements is one of the five focus areas as PRINCE2 doesn’t provide enough detail on this to run in an agile </a:t>
            </a:r>
            <a:r>
              <a:rPr lang="en-GB" dirty="0" smtClean="0"/>
              <a:t>context.</a:t>
            </a:r>
            <a:endParaRPr lang="en-GB" dirty="0"/>
          </a:p>
          <a:p>
            <a:endParaRPr lang="en-GB" dirty="0"/>
          </a:p>
          <a:p>
            <a:r>
              <a:rPr lang="en-GB" dirty="0"/>
              <a:t>The following slides are important to PRINCE2 Agile because many of the failings of current projects are through badly written requirements and/or user </a:t>
            </a:r>
            <a:r>
              <a:rPr lang="en-GB" dirty="0" smtClean="0"/>
              <a:t>stories.</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48</a:t>
            </a:fld>
            <a:endParaRPr lang="en-GB"/>
          </a:p>
        </p:txBody>
      </p:sp>
    </p:spTree>
    <p:extLst>
      <p:ext uri="{BB962C8B-B14F-4D97-AF65-F5344CB8AC3E}">
        <p14:creationId xmlns:p14="http://schemas.microsoft.com/office/powerpoint/2010/main" val="819756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User stories are a starting point and are deliberately not fully defined so that a conversation has to take </a:t>
            </a:r>
            <a:r>
              <a:rPr lang="en-GB" dirty="0" smtClean="0"/>
              <a:t>place.</a:t>
            </a:r>
            <a:endParaRPr lang="en-GB" dirty="0"/>
          </a:p>
          <a:p>
            <a:r>
              <a:rPr lang="en-GB" dirty="0"/>
              <a:t>The hardest part is defining the </a:t>
            </a:r>
            <a:r>
              <a:rPr lang="en-GB" dirty="0" smtClean="0"/>
              <a:t>benefit. Perhaps </a:t>
            </a:r>
            <a:r>
              <a:rPr lang="en-GB" dirty="0"/>
              <a:t>try some simple examples and see if the delegates can finish them </a:t>
            </a:r>
            <a:r>
              <a:rPr lang="en-GB" dirty="0" smtClean="0"/>
              <a:t>off.</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49</a:t>
            </a:fld>
            <a:endParaRPr lang="en-GB"/>
          </a:p>
        </p:txBody>
      </p:sp>
    </p:spTree>
    <p:extLst>
      <p:ext uri="{BB962C8B-B14F-4D97-AF65-F5344CB8AC3E}">
        <p14:creationId xmlns:p14="http://schemas.microsoft.com/office/powerpoint/2010/main" val="1155712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The purple example is based on a true user story</a:t>
            </a:r>
          </a:p>
          <a:p>
            <a:endParaRPr lang="en-GB" dirty="0"/>
          </a:p>
          <a:p>
            <a:r>
              <a:rPr lang="en-GB" dirty="0"/>
              <a:t>INVEST – independent, negotiable, valuable, estimable, small, testable</a:t>
            </a:r>
          </a:p>
          <a:p>
            <a:r>
              <a:rPr lang="en-GB" dirty="0"/>
              <a:t>Ready – criteria</a:t>
            </a:r>
            <a:r>
              <a:rPr lang="en-GB" baseline="0" dirty="0"/>
              <a:t> to decide is a story is written well enough to be worked on in a sprint</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50</a:t>
            </a:fld>
            <a:endParaRPr lang="en-GB"/>
          </a:p>
        </p:txBody>
      </p:sp>
    </p:spTree>
    <p:extLst>
      <p:ext uri="{BB962C8B-B14F-4D97-AF65-F5344CB8AC3E}">
        <p14:creationId xmlns:p14="http://schemas.microsoft.com/office/powerpoint/2010/main" val="284910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a:t>
            </a:r>
            <a:r>
              <a:rPr lang="en-GB" baseline="0" dirty="0"/>
              <a:t> OTE is.</a:t>
            </a:r>
          </a:p>
          <a:p>
            <a:endParaRPr lang="en-GB" baseline="0" dirty="0"/>
          </a:p>
          <a:p>
            <a:r>
              <a:rPr lang="en-GB" baseline="0" dirty="0"/>
              <a:t>Perhaps mention blooms taxonomy as the exam focuses predominantly on level 3 and level 4 questions. There are no level 1 </a:t>
            </a:r>
            <a:r>
              <a:rPr lang="en-GB" baseline="0" dirty="0" smtClean="0"/>
              <a:t>questions.</a:t>
            </a:r>
            <a:endParaRPr lang="en-GB" baseline="0" dirty="0"/>
          </a:p>
          <a:p>
            <a:endParaRPr lang="en-GB" baseline="0" dirty="0"/>
          </a:p>
          <a:p>
            <a:r>
              <a:rPr lang="en-GB" baseline="0" dirty="0"/>
              <a:t>Note: Timing of the exam may differ depending on the training </a:t>
            </a:r>
            <a:r>
              <a:rPr lang="en-GB" baseline="0" dirty="0" smtClean="0"/>
              <a:t>provider.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a:t>
            </a:fld>
            <a:endParaRPr lang="en-GB"/>
          </a:p>
        </p:txBody>
      </p:sp>
    </p:spTree>
    <p:extLst>
      <p:ext uri="{BB962C8B-B14F-4D97-AF65-F5344CB8AC3E}">
        <p14:creationId xmlns:p14="http://schemas.microsoft.com/office/powerpoint/2010/main" val="2713480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  3.1</a:t>
            </a:r>
          </a:p>
          <a:p>
            <a:endParaRPr lang="en-GB" dirty="0"/>
          </a:p>
          <a:p>
            <a:r>
              <a:rPr lang="en-GB" dirty="0"/>
              <a:t>Sometimes explaining why Moscow is used as opposed to simply putting everything in order of importance is often difficult. One important point is the fact that Moscow relates to a deadline where time is finite and therefore everything will not get </a:t>
            </a:r>
            <a:r>
              <a:rPr lang="en-GB" dirty="0" smtClean="0"/>
              <a:t>done. However,</a:t>
            </a:r>
            <a:r>
              <a:rPr lang="en-GB" baseline="0" dirty="0" smtClean="0"/>
              <a:t> </a:t>
            </a:r>
            <a:r>
              <a:rPr lang="en-GB" baseline="0" dirty="0"/>
              <a:t>because the work is complicated and </a:t>
            </a:r>
            <a:r>
              <a:rPr lang="en-GB" baseline="0" dirty="0" smtClean="0"/>
              <a:t>of routine </a:t>
            </a:r>
            <a:r>
              <a:rPr lang="en-GB" baseline="0" dirty="0"/>
              <a:t>there will be groupings of functions and dependencies therefore you do not do the most important things </a:t>
            </a:r>
            <a:r>
              <a:rPr lang="en-GB" baseline="0" dirty="0" smtClean="0"/>
              <a:t>first. For example you </a:t>
            </a:r>
            <a:r>
              <a:rPr lang="en-GB" baseline="0" dirty="0"/>
              <a:t>do not build a house by starting with the roof which may be the most important part.</a:t>
            </a:r>
          </a:p>
          <a:p>
            <a:endParaRPr lang="en-GB" baseline="0" dirty="0"/>
          </a:p>
          <a:p>
            <a:r>
              <a:rPr lang="en-GB" baseline="0" dirty="0"/>
              <a:t>The W for won’t is described differently by many people but in PRINCE2 Agile it is </a:t>
            </a:r>
            <a:r>
              <a:rPr lang="en-GB" baseline="0" dirty="0" smtClean="0"/>
              <a:t>‘won’t </a:t>
            </a:r>
            <a:r>
              <a:rPr lang="en-GB" baseline="0" dirty="0"/>
              <a:t>have for </a:t>
            </a:r>
            <a:r>
              <a:rPr lang="en-GB" baseline="0" dirty="0" smtClean="0"/>
              <a:t>now’.</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51</a:t>
            </a:fld>
            <a:endParaRPr lang="en-GB"/>
          </a:p>
        </p:txBody>
      </p:sp>
    </p:spTree>
    <p:extLst>
      <p:ext uri="{BB962C8B-B14F-4D97-AF65-F5344CB8AC3E}">
        <p14:creationId xmlns:p14="http://schemas.microsoft.com/office/powerpoint/2010/main" val="3053219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  3.1</a:t>
            </a:r>
          </a:p>
          <a:p>
            <a:endParaRPr lang="en-GB" dirty="0"/>
          </a:p>
          <a:p>
            <a:r>
              <a:rPr lang="en-GB" dirty="0"/>
              <a:t>There is detailed information on </a:t>
            </a:r>
            <a:r>
              <a:rPr lang="en-GB" dirty="0" err="1"/>
              <a:t>MoSCoW</a:t>
            </a:r>
            <a:r>
              <a:rPr lang="en-GB" dirty="0"/>
              <a:t> later in the course as well as an exercise but it may be worth mentioning an overview of </a:t>
            </a:r>
            <a:r>
              <a:rPr lang="en-GB" dirty="0" err="1"/>
              <a:t>MoSCoW</a:t>
            </a:r>
            <a:r>
              <a:rPr lang="en-GB" dirty="0"/>
              <a:t> at this point. An easy training point to make is to ask the delegates about how a customer may prioritise their requirements. Delegates normally respond by saying</a:t>
            </a:r>
            <a:r>
              <a:rPr lang="en-GB" baseline="0" dirty="0"/>
              <a:t> ‘they will all be musts</a:t>
            </a:r>
            <a:r>
              <a:rPr lang="en-GB" baseline="0" dirty="0" smtClean="0"/>
              <a:t>’. At </a:t>
            </a:r>
            <a:r>
              <a:rPr lang="en-GB" baseline="0" dirty="0"/>
              <a:t>this </a:t>
            </a:r>
            <a:r>
              <a:rPr lang="en-GB" baseline="0" dirty="0" smtClean="0"/>
              <a:t>point, </a:t>
            </a:r>
            <a:r>
              <a:rPr lang="en-GB" baseline="0" dirty="0"/>
              <a:t>use the guidance in the manual to explain what makes a must a must.</a:t>
            </a:r>
          </a:p>
          <a:p>
            <a:endParaRPr lang="en-GB" baseline="0" dirty="0"/>
          </a:p>
          <a:p>
            <a:r>
              <a:rPr lang="en-GB" baseline="0" dirty="0"/>
              <a:t>Would you go on holiday without a T-shirt?</a:t>
            </a:r>
          </a:p>
          <a:p>
            <a:r>
              <a:rPr lang="en-GB" baseline="0" dirty="0"/>
              <a:t>Would you go on holiday without a passport? (Make sure you pick a country that needs a passport if you are using this example</a:t>
            </a:r>
            <a:r>
              <a:rPr lang="en-GB" baseline="0" dirty="0" smtClean="0"/>
              <a:t>)</a:t>
            </a:r>
            <a:endParaRPr lang="en-GB" baseline="0" dirty="0"/>
          </a:p>
          <a:p>
            <a:endParaRPr lang="en-GB" baseline="0" dirty="0"/>
          </a:p>
          <a:p>
            <a:r>
              <a:rPr lang="en-GB" baseline="0" dirty="0"/>
              <a:t>Explain that we will look </a:t>
            </a:r>
            <a:r>
              <a:rPr lang="en-GB" dirty="0" err="1"/>
              <a:t>MoSCoW</a:t>
            </a:r>
            <a:r>
              <a:rPr lang="en-GB" baseline="0" dirty="0"/>
              <a:t> in more detail </a:t>
            </a:r>
            <a:r>
              <a:rPr lang="en-GB" baseline="0" dirty="0" smtClean="0"/>
              <a:t>later.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52</a:t>
            </a:fld>
            <a:endParaRPr lang="en-GB"/>
          </a:p>
        </p:txBody>
      </p:sp>
    </p:spTree>
    <p:extLst>
      <p:ext uri="{BB962C8B-B14F-4D97-AF65-F5344CB8AC3E}">
        <p14:creationId xmlns:p14="http://schemas.microsoft.com/office/powerpoint/2010/main" val="1868468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  3.1</a:t>
            </a:r>
          </a:p>
          <a:p>
            <a:endParaRPr lang="en-GB" dirty="0"/>
          </a:p>
          <a:p>
            <a:r>
              <a:rPr lang="en-GB" dirty="0"/>
              <a:t>If you have the right pen it is best to do this yourself in front of the delegates</a:t>
            </a:r>
          </a:p>
        </p:txBody>
      </p:sp>
      <p:sp>
        <p:nvSpPr>
          <p:cNvPr id="4" name="Slide Number Placeholder 3"/>
          <p:cNvSpPr>
            <a:spLocks noGrp="1"/>
          </p:cNvSpPr>
          <p:nvPr>
            <p:ph type="sldNum" sz="quarter" idx="10"/>
          </p:nvPr>
        </p:nvSpPr>
        <p:spPr/>
        <p:txBody>
          <a:bodyPr/>
          <a:lstStyle/>
          <a:p>
            <a:fld id="{312540EE-F83F-4365-8BB9-B7B9C982701A}" type="slidenum">
              <a:rPr lang="en-GB" smtClean="0"/>
              <a:t>53</a:t>
            </a:fld>
            <a:endParaRPr lang="en-GB"/>
          </a:p>
        </p:txBody>
      </p:sp>
    </p:spTree>
    <p:extLst>
      <p:ext uri="{BB962C8B-B14F-4D97-AF65-F5344CB8AC3E}">
        <p14:creationId xmlns:p14="http://schemas.microsoft.com/office/powerpoint/2010/main" val="4885532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3</a:t>
            </a:r>
            <a:endParaRPr lang="en-GB" dirty="0"/>
          </a:p>
          <a:p>
            <a:r>
              <a:rPr lang="en-GB" dirty="0"/>
              <a:t>Assessment Criteria  3.1</a:t>
            </a:r>
          </a:p>
          <a:p>
            <a:endParaRPr lang="en-GB" dirty="0"/>
          </a:p>
          <a:p>
            <a:r>
              <a:rPr lang="en-GB" dirty="0"/>
              <a:t>PRINCE2 refers to quality criteria whereas the same thing in agile is called </a:t>
            </a:r>
            <a:r>
              <a:rPr lang="en-GB" dirty="0" smtClean="0"/>
              <a:t>acceptance criteria</a:t>
            </a:r>
            <a:r>
              <a:rPr lang="en-GB" dirty="0"/>
              <a:t>. And in PRINCE2 acceptance criteria relates to </a:t>
            </a:r>
            <a:r>
              <a:rPr lang="en-GB" dirty="0" smtClean="0"/>
              <a:t>CQE.</a:t>
            </a:r>
            <a:endParaRPr lang="en-GB" dirty="0"/>
          </a:p>
          <a:p>
            <a:r>
              <a:rPr lang="en-GB" dirty="0"/>
              <a:t>When</a:t>
            </a:r>
            <a:r>
              <a:rPr lang="en-GB" baseline="0" dirty="0"/>
              <a:t> training ‘requirements’ it is important is to fully understand non-functional requirements as they are wide and varied and cover anything from a response time to maintainability.</a:t>
            </a:r>
          </a:p>
          <a:p>
            <a:r>
              <a:rPr lang="en-GB" baseline="0" dirty="0"/>
              <a:t>Remember prioritisation enables what is being delivered to the managed and therefore deadlines hit, change responded to and quality </a:t>
            </a:r>
            <a:r>
              <a:rPr lang="en-GB" baseline="0" dirty="0" smtClean="0"/>
              <a:t>protected.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54</a:t>
            </a:fld>
            <a:endParaRPr lang="en-GB"/>
          </a:p>
        </p:txBody>
      </p:sp>
    </p:spTree>
    <p:extLst>
      <p:ext uri="{BB962C8B-B14F-4D97-AF65-F5344CB8AC3E}">
        <p14:creationId xmlns:p14="http://schemas.microsoft.com/office/powerpoint/2010/main" val="404897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This can be a tricky area because deep down it could be said that PRINCE2 is not really change friendly whereas agile is…. But in truth this is the extremes of the views and the trainer should draw out the message that in effect the two approaches are in fact complementary </a:t>
            </a:r>
            <a:r>
              <a:rPr lang="en-GB" dirty="0" smtClean="0"/>
              <a:t>here: </a:t>
            </a:r>
            <a:r>
              <a:rPr lang="en-GB" dirty="0"/>
              <a:t>namely we do need to embrace change but it needs to be in a controlled </a:t>
            </a:r>
            <a:r>
              <a:rPr lang="en-GB" dirty="0" smtClean="0"/>
              <a:t>way.</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55</a:t>
            </a:fld>
            <a:endParaRPr lang="en-GB"/>
          </a:p>
        </p:txBody>
      </p:sp>
    </p:spTree>
    <p:extLst>
      <p:ext uri="{BB962C8B-B14F-4D97-AF65-F5344CB8AC3E}">
        <p14:creationId xmlns:p14="http://schemas.microsoft.com/office/powerpoint/2010/main" val="2858894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The baseline is being referred to, means that an appropriate level of detail needs to be defined at the right time. Too much detail </a:t>
            </a:r>
            <a:r>
              <a:rPr lang="en-GB" dirty="0" smtClean="0"/>
              <a:t>too </a:t>
            </a:r>
            <a:r>
              <a:rPr lang="en-GB" dirty="0"/>
              <a:t>early is not </a:t>
            </a:r>
            <a:r>
              <a:rPr lang="en-GB" dirty="0" smtClean="0"/>
              <a:t>good, </a:t>
            </a:r>
            <a:r>
              <a:rPr lang="en-GB" dirty="0"/>
              <a:t>but equally too little is also not </a:t>
            </a:r>
            <a:r>
              <a:rPr lang="en-GB" dirty="0" smtClean="0"/>
              <a:t>good.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56</a:t>
            </a:fld>
            <a:endParaRPr lang="en-GB"/>
          </a:p>
        </p:txBody>
      </p:sp>
    </p:spTree>
    <p:extLst>
      <p:ext uri="{BB962C8B-B14F-4D97-AF65-F5344CB8AC3E}">
        <p14:creationId xmlns:p14="http://schemas.microsoft.com/office/powerpoint/2010/main" val="3506661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It is hard to embrace change when requirements are written in a black and white </a:t>
            </a:r>
            <a:r>
              <a:rPr lang="en-GB" dirty="0" smtClean="0"/>
              <a:t>style. Perhaps </a:t>
            </a:r>
            <a:r>
              <a:rPr lang="en-GB" dirty="0"/>
              <a:t>the whole requirement could be de-scoped but a useful option is to define requirements in a more flexible way so that quality criteria can be used to enable flexing what is </a:t>
            </a:r>
            <a:r>
              <a:rPr lang="en-GB" dirty="0" smtClean="0"/>
              <a:t>delivered.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57</a:t>
            </a:fld>
            <a:endParaRPr lang="en-GB"/>
          </a:p>
        </p:txBody>
      </p:sp>
    </p:spTree>
    <p:extLst>
      <p:ext uri="{BB962C8B-B14F-4D97-AF65-F5344CB8AC3E}">
        <p14:creationId xmlns:p14="http://schemas.microsoft.com/office/powerpoint/2010/main" val="3148986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PRINCE2 Agile tries to focus strongly on an agile concept of feedback and by including Lean </a:t>
            </a:r>
            <a:r>
              <a:rPr lang="en-GB" dirty="0" err="1"/>
              <a:t>Startup</a:t>
            </a:r>
            <a:r>
              <a:rPr lang="en-GB" dirty="0"/>
              <a:t>, it tries to create a very aggressive full on view that the feedback loop with the customer should be as short as possible in order to iterate and learn </a:t>
            </a:r>
            <a:r>
              <a:rPr lang="en-GB" dirty="0" smtClean="0"/>
              <a:t>fast, </a:t>
            </a:r>
            <a:r>
              <a:rPr lang="en-GB" dirty="0"/>
              <a:t>and be as agile as </a:t>
            </a:r>
            <a:r>
              <a:rPr lang="en-GB" dirty="0" smtClean="0"/>
              <a:t>possible </a:t>
            </a:r>
            <a:r>
              <a:rPr lang="en-GB" dirty="0"/>
              <a:t>with iterative and incremental delivery. So many other concepts such as those mentioned on the slide try to do exactly that.</a:t>
            </a:r>
          </a:p>
        </p:txBody>
      </p:sp>
      <p:sp>
        <p:nvSpPr>
          <p:cNvPr id="4" name="Slide Number Placeholder 3"/>
          <p:cNvSpPr>
            <a:spLocks noGrp="1"/>
          </p:cNvSpPr>
          <p:nvPr>
            <p:ph type="sldNum" sz="quarter" idx="10"/>
          </p:nvPr>
        </p:nvSpPr>
        <p:spPr/>
        <p:txBody>
          <a:bodyPr/>
          <a:lstStyle/>
          <a:p>
            <a:fld id="{312540EE-F83F-4365-8BB9-B7B9C982701A}" type="slidenum">
              <a:rPr lang="en-GB" smtClean="0"/>
              <a:t>58</a:t>
            </a:fld>
            <a:endParaRPr lang="en-GB"/>
          </a:p>
        </p:txBody>
      </p:sp>
    </p:spTree>
    <p:extLst>
      <p:ext uri="{BB962C8B-B14F-4D97-AF65-F5344CB8AC3E}">
        <p14:creationId xmlns:p14="http://schemas.microsoft.com/office/powerpoint/2010/main" val="3046814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  5.5</a:t>
            </a:r>
          </a:p>
          <a:p>
            <a:endParaRPr lang="en-GB" dirty="0"/>
          </a:p>
          <a:p>
            <a:r>
              <a:rPr lang="en-GB" dirty="0"/>
              <a:t>This theme is one of the bigger areas to fully </a:t>
            </a:r>
            <a:r>
              <a:rPr lang="en-GB" dirty="0" smtClean="0"/>
              <a:t>get </a:t>
            </a:r>
            <a:r>
              <a:rPr lang="en-GB" dirty="0"/>
              <a:t>right when combining PRINCE2 with agile. It may be obvious but when bringing two different styles and frameworks </a:t>
            </a:r>
            <a:r>
              <a:rPr lang="en-GB" dirty="0" smtClean="0"/>
              <a:t>together, </a:t>
            </a:r>
            <a:r>
              <a:rPr lang="en-GB" dirty="0"/>
              <a:t>a lot of the considerations are </a:t>
            </a:r>
            <a:r>
              <a:rPr lang="en-GB" dirty="0" smtClean="0"/>
              <a:t>organisational, </a:t>
            </a:r>
            <a:r>
              <a:rPr lang="en-GB" dirty="0"/>
              <a:t>i.e. so who does what and where does that fit</a:t>
            </a:r>
            <a:r>
              <a:rPr lang="en-GB" baseline="0" dirty="0"/>
              <a:t> in?</a:t>
            </a:r>
          </a:p>
          <a:p>
            <a:endParaRPr lang="en-GB" baseline="0" dirty="0"/>
          </a:p>
          <a:p>
            <a:r>
              <a:rPr lang="en-GB" baseline="0" dirty="0"/>
              <a:t>The PRINCE2 Agile view of self organisation is that it is highly desirable but it should not be mistaken for self direction or anarchy. How a team gets from A to B is very much up to the team but the team should not end up at C.</a:t>
            </a:r>
            <a:endParaRPr lang="en-GB" dirty="0"/>
          </a:p>
          <a:p>
            <a:endParaRPr lang="en-GB" dirty="0"/>
          </a:p>
          <a:p>
            <a:r>
              <a:rPr lang="en-GB" dirty="0"/>
              <a:t>This is another good place to learn from the delegates what they are doing with common agile </a:t>
            </a:r>
            <a:r>
              <a:rPr lang="en-GB" dirty="0" smtClean="0"/>
              <a:t>roles, </a:t>
            </a:r>
            <a:r>
              <a:rPr lang="en-GB" dirty="0"/>
              <a:t>such as product owner and scrum </a:t>
            </a:r>
            <a:r>
              <a:rPr lang="en-GB" dirty="0" smtClean="0"/>
              <a:t>master.</a:t>
            </a:r>
            <a:r>
              <a:rPr lang="en-GB" baseline="0" dirty="0" smtClean="0"/>
              <a:t> It is also a good idea to understand </a:t>
            </a:r>
            <a:r>
              <a:rPr lang="en-GB" dirty="0" smtClean="0"/>
              <a:t>what </a:t>
            </a:r>
            <a:r>
              <a:rPr lang="en-GB" dirty="0"/>
              <a:t>views they are </a:t>
            </a:r>
            <a:r>
              <a:rPr lang="en-GB" dirty="0" smtClean="0"/>
              <a:t>have about </a:t>
            </a:r>
            <a:r>
              <a:rPr lang="en-GB" dirty="0"/>
              <a:t>the project manager role as some agile thinking sees it as redundant and/or </a:t>
            </a:r>
            <a:r>
              <a:rPr lang="en-GB" dirty="0" smtClean="0"/>
              <a:t>obsolete.</a:t>
            </a:r>
            <a:endParaRPr lang="en-GB" dirty="0"/>
          </a:p>
          <a:p>
            <a:endParaRPr lang="en-GB" dirty="0"/>
          </a:p>
          <a:p>
            <a:r>
              <a:rPr lang="en-GB" dirty="0"/>
              <a:t>PRINCE2 is generic to any project therefore when training PRINCE2 Agile care should be taken not to continuously reference roles such as the business analyst as it may give off and IT </a:t>
            </a:r>
            <a:r>
              <a:rPr lang="en-GB" dirty="0" smtClean="0"/>
              <a:t>bias.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59</a:t>
            </a:fld>
            <a:endParaRPr lang="en-GB"/>
          </a:p>
        </p:txBody>
      </p:sp>
    </p:spTree>
    <p:extLst>
      <p:ext uri="{BB962C8B-B14F-4D97-AF65-F5344CB8AC3E}">
        <p14:creationId xmlns:p14="http://schemas.microsoft.com/office/powerpoint/2010/main" val="31936162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  5.5</a:t>
            </a:r>
          </a:p>
          <a:p>
            <a:endParaRPr lang="en-GB" dirty="0"/>
          </a:p>
          <a:p>
            <a:r>
              <a:rPr lang="en-GB" dirty="0"/>
              <a:t>Mapping agile roles to PRINCE2 is easier if there is only one team. On more complex projects using more than one </a:t>
            </a:r>
            <a:r>
              <a:rPr lang="en-GB" dirty="0" smtClean="0"/>
              <a:t>team, </a:t>
            </a:r>
            <a:r>
              <a:rPr lang="en-GB" dirty="0"/>
              <a:t>it is not </a:t>
            </a:r>
            <a:r>
              <a:rPr lang="en-GB" dirty="0" smtClean="0"/>
              <a:t>straightforward; </a:t>
            </a:r>
            <a:r>
              <a:rPr lang="en-GB" dirty="0"/>
              <a:t>e.g. the role of product </a:t>
            </a:r>
            <a:r>
              <a:rPr lang="en-GB" dirty="0" smtClean="0"/>
              <a:t>owner.</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60</a:t>
            </a:fld>
            <a:endParaRPr lang="en-GB"/>
          </a:p>
        </p:txBody>
      </p:sp>
    </p:spTree>
    <p:extLst>
      <p:ext uri="{BB962C8B-B14F-4D97-AF65-F5344CB8AC3E}">
        <p14:creationId xmlns:p14="http://schemas.microsoft.com/office/powerpoint/2010/main" val="144793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a:t>
            </a:r>
            <a:r>
              <a:rPr lang="en-GB" baseline="0" dirty="0"/>
              <a:t> Outcome  1. </a:t>
            </a:r>
          </a:p>
          <a:p>
            <a:r>
              <a:rPr lang="en-GB" baseline="0" dirty="0"/>
              <a:t>Assessment Criteria  1.2</a:t>
            </a:r>
          </a:p>
          <a:p>
            <a:endParaRPr lang="en-GB" baseline="0" dirty="0"/>
          </a:p>
          <a:p>
            <a:r>
              <a:rPr lang="en-GB" baseline="0" dirty="0"/>
              <a:t>It is critical from the outset to ensure that every delegate understands the difference between project work and BAU work.</a:t>
            </a:r>
          </a:p>
          <a:p>
            <a:r>
              <a:rPr lang="en-GB" baseline="0" dirty="0"/>
              <a:t>Most of what is said and written about agile refers to BAU but PRINCE2 Agile does not operate in a BAU environment. </a:t>
            </a:r>
            <a:endParaRPr lang="en-GB" baseline="0" dirty="0" smtClean="0"/>
          </a:p>
          <a:p>
            <a:r>
              <a:rPr lang="en-GB" baseline="0" dirty="0" smtClean="0"/>
              <a:t>The </a:t>
            </a:r>
            <a:r>
              <a:rPr lang="en-GB" baseline="0" dirty="0"/>
              <a:t>point of PRINCE2 Agile is to run projects in an agile context and it is therefore the </a:t>
            </a:r>
            <a:r>
              <a:rPr lang="en-GB" baseline="0" dirty="0" smtClean="0"/>
              <a:t>application </a:t>
            </a:r>
            <a:r>
              <a:rPr lang="en-GB" baseline="0" dirty="0"/>
              <a:t>of agile ways of working (that work well in a BAU context) in a project </a:t>
            </a:r>
            <a:r>
              <a:rPr lang="en-GB" baseline="0" dirty="0" smtClean="0"/>
              <a:t>context. This </a:t>
            </a:r>
            <a:r>
              <a:rPr lang="en-GB" baseline="0" dirty="0"/>
              <a:t>is what PRINCE2 Agile seeks to </a:t>
            </a:r>
            <a:r>
              <a:rPr lang="en-GB" baseline="0" dirty="0" smtClean="0"/>
              <a:t>achieve.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a:t>
            </a:fld>
            <a:endParaRPr lang="en-GB"/>
          </a:p>
        </p:txBody>
      </p:sp>
    </p:spTree>
    <p:extLst>
      <p:ext uri="{BB962C8B-B14F-4D97-AF65-F5344CB8AC3E}">
        <p14:creationId xmlns:p14="http://schemas.microsoft.com/office/powerpoint/2010/main" val="18009005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5</a:t>
            </a:r>
          </a:p>
          <a:p>
            <a:r>
              <a:rPr lang="en-GB" dirty="0"/>
              <a:t>Assessment criteria 5.5</a:t>
            </a:r>
          </a:p>
          <a:p>
            <a:endParaRPr lang="en-GB" dirty="0"/>
          </a:p>
          <a:p>
            <a:r>
              <a:rPr lang="en-GB" dirty="0"/>
              <a:t>A complicated area to train is with respect to integrating an agile delivery team into a PRINCE2 environment because it depends on how agile the delivery team is or thinks it is. As an </a:t>
            </a:r>
            <a:r>
              <a:rPr lang="en-GB" dirty="0" smtClean="0"/>
              <a:t>example, </a:t>
            </a:r>
            <a:r>
              <a:rPr lang="en-GB" dirty="0"/>
              <a:t>if a scrum team is working very effectively it could be damaging to install a team manager (or the role itself) in a form that will disrupt the delivery team. This needs to be handled with </a:t>
            </a:r>
            <a:r>
              <a:rPr lang="en-GB" dirty="0" smtClean="0"/>
              <a:t>care, </a:t>
            </a:r>
            <a:r>
              <a:rPr lang="en-GB" dirty="0"/>
              <a:t>and the manual describes three options which should be carefully understood by the trainer as this interface is so important to get right.</a:t>
            </a:r>
          </a:p>
          <a:p>
            <a:endParaRPr lang="en-GB" dirty="0"/>
          </a:p>
          <a:p>
            <a:r>
              <a:rPr lang="en-GB" dirty="0"/>
              <a:t>Unfortunately some of the problem exists in the land of ‘pink and fluffy’ where people go a bit funny when they hear the word ‘managed’ and start to froth at the mouth. It is important when training PRINCE2 Agile to </a:t>
            </a:r>
            <a:r>
              <a:rPr lang="en-GB" b="1" dirty="0"/>
              <a:t>get a good blend of sensible pragmatism </a:t>
            </a:r>
            <a:r>
              <a:rPr lang="en-GB" dirty="0"/>
              <a:t>and avoid the extremes of command and control or ‘happy </a:t>
            </a:r>
            <a:r>
              <a:rPr lang="en-GB" dirty="0" err="1"/>
              <a:t>clappy</a:t>
            </a:r>
            <a:r>
              <a:rPr lang="en-GB" dirty="0"/>
              <a:t> rules OK</a:t>
            </a:r>
            <a:r>
              <a:rPr lang="en-GB" dirty="0" smtClean="0"/>
              <a:t>’.</a:t>
            </a:r>
            <a:endParaRPr lang="en-GB" dirty="0"/>
          </a:p>
          <a:p>
            <a:endParaRPr lang="en-GB" dirty="0"/>
          </a:p>
          <a:p>
            <a:r>
              <a:rPr lang="en-GB" dirty="0"/>
              <a:t>In simple terms it could be said that scrum is based on a one product, one team, one product owner scenario and therefore any project (above a very simple one) will not work straight out of the box.</a:t>
            </a:r>
          </a:p>
          <a:p>
            <a:endParaRPr lang="en-GB" dirty="0"/>
          </a:p>
          <a:p>
            <a:r>
              <a:rPr lang="en-GB" dirty="0"/>
              <a:t>The only time you do not need a project manager is when it is not a </a:t>
            </a:r>
            <a:r>
              <a:rPr lang="en-GB" dirty="0" smtClean="0"/>
              <a:t>project, </a:t>
            </a:r>
            <a:r>
              <a:rPr lang="en-GB" dirty="0"/>
              <a:t>e.g. when it is </a:t>
            </a:r>
            <a:r>
              <a:rPr lang="en-GB" dirty="0" smtClean="0"/>
              <a:t>BAU.</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61</a:t>
            </a:fld>
            <a:endParaRPr lang="en-GB"/>
          </a:p>
        </p:txBody>
      </p:sp>
    </p:spTree>
    <p:extLst>
      <p:ext uri="{BB962C8B-B14F-4D97-AF65-F5344CB8AC3E}">
        <p14:creationId xmlns:p14="http://schemas.microsoft.com/office/powerpoint/2010/main" val="1413820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These options could be seen as a range...</a:t>
            </a:r>
            <a:r>
              <a:rPr lang="en-GB" baseline="0" dirty="0"/>
              <a:t> From ‘very agile’ at the top to ‘</a:t>
            </a:r>
            <a:r>
              <a:rPr lang="en-GB" baseline="0" dirty="0" smtClean="0"/>
              <a:t>less </a:t>
            </a:r>
            <a:r>
              <a:rPr lang="en-GB" baseline="0" dirty="0"/>
              <a:t>agile’ at the bottom </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62</a:t>
            </a:fld>
            <a:endParaRPr lang="en-GB"/>
          </a:p>
        </p:txBody>
      </p:sp>
    </p:spTree>
    <p:extLst>
      <p:ext uri="{BB962C8B-B14F-4D97-AF65-F5344CB8AC3E}">
        <p14:creationId xmlns:p14="http://schemas.microsoft.com/office/powerpoint/2010/main" val="3321858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It could be said that the concept of a delivery team is missing from PRINCE2 as PRINCE2 focuses on project management and not product delivery. Therefore PRINCE2 Agile includes role definitions that could be used </a:t>
            </a:r>
            <a:r>
              <a:rPr lang="en-GB" dirty="0" smtClean="0"/>
              <a:t>when needed, </a:t>
            </a:r>
            <a:r>
              <a:rPr lang="en-GB" dirty="0"/>
              <a:t>if other terminology from other </a:t>
            </a:r>
            <a:r>
              <a:rPr lang="en-GB" dirty="0" smtClean="0"/>
              <a:t>frameworks, </a:t>
            </a:r>
            <a:r>
              <a:rPr lang="en-GB" dirty="0"/>
              <a:t>e.g. the product owner role in </a:t>
            </a:r>
            <a:r>
              <a:rPr lang="en-GB" dirty="0" smtClean="0"/>
              <a:t>scrum, </a:t>
            </a:r>
            <a:r>
              <a:rPr lang="en-GB" dirty="0"/>
              <a:t>is not sufficient. The only other method that addresses this in agile is probably </a:t>
            </a:r>
            <a:r>
              <a:rPr lang="en-GB" dirty="0" smtClean="0"/>
              <a:t>DSDM.</a:t>
            </a:r>
            <a:endParaRPr lang="en-GB" dirty="0"/>
          </a:p>
          <a:p>
            <a:endParaRPr lang="en-GB" dirty="0"/>
          </a:p>
          <a:p>
            <a:r>
              <a:rPr lang="en-GB" dirty="0"/>
              <a:t>The trainer needs to be clear on what a ‘generalising specialist’ is as some in the agile community promote the idea of teams that are truly multi skilled which triggers the debate about whether or not this is a good situation, in the sense that a team of all-rounders may be able to work on each other’s work but they have generally lower levels of expertise where it is </a:t>
            </a:r>
            <a:r>
              <a:rPr lang="en-GB" dirty="0" smtClean="0"/>
              <a:t>needed. Using </a:t>
            </a:r>
            <a:r>
              <a:rPr lang="en-GB" dirty="0"/>
              <a:t>a sports team as an analogy may be useful </a:t>
            </a:r>
            <a:r>
              <a:rPr lang="en-GB" dirty="0" smtClean="0"/>
              <a:t>here, </a:t>
            </a:r>
            <a:r>
              <a:rPr lang="en-GB" dirty="0"/>
              <a:t>e.g. </a:t>
            </a:r>
            <a:r>
              <a:rPr lang="en-GB" dirty="0" smtClean="0"/>
              <a:t>cricket or football.</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63</a:t>
            </a:fld>
            <a:endParaRPr lang="en-GB"/>
          </a:p>
        </p:txBody>
      </p:sp>
    </p:spTree>
    <p:extLst>
      <p:ext uri="{BB962C8B-B14F-4D97-AF65-F5344CB8AC3E}">
        <p14:creationId xmlns:p14="http://schemas.microsoft.com/office/powerpoint/2010/main" val="1245677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The colouring and three levels relate to the previously described layer cake.</a:t>
            </a:r>
          </a:p>
          <a:p>
            <a:endParaRPr lang="en-GB" dirty="0"/>
          </a:p>
          <a:p>
            <a:r>
              <a:rPr lang="en-GB" dirty="0"/>
              <a:t>If you have one team then the PM is the </a:t>
            </a:r>
            <a:r>
              <a:rPr lang="en-GB" dirty="0" smtClean="0"/>
              <a:t>TM.</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64</a:t>
            </a:fld>
            <a:endParaRPr lang="en-GB"/>
          </a:p>
        </p:txBody>
      </p:sp>
    </p:spTree>
    <p:extLst>
      <p:ext uri="{BB962C8B-B14F-4D97-AF65-F5344CB8AC3E}">
        <p14:creationId xmlns:p14="http://schemas.microsoft.com/office/powerpoint/2010/main" val="814462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 /5.6</a:t>
            </a:r>
          </a:p>
          <a:p>
            <a:endParaRPr lang="en-GB" dirty="0"/>
          </a:p>
          <a:p>
            <a:r>
              <a:rPr lang="en-GB" dirty="0"/>
              <a:t>This can be another hot topic when dealing with some people in the agile community as it can become controversial when servant leadership is debated on the extremes. The chapter in the manual was reviewed by an expert in servant leadership and was described as ‘a balanced view’. Some people who are strong advocates of servant leadership see management as divisive and unnecessary. Generally most people advocate this style of leading an agile team but this is done with a degree of pragmatism. This is why some people describe it as facilitative leadership. A particular stumbling block with many in agile is that the word </a:t>
            </a:r>
            <a:r>
              <a:rPr lang="en-GB" b="1" dirty="0"/>
              <a:t>servant</a:t>
            </a:r>
            <a:r>
              <a:rPr lang="en-GB" dirty="0"/>
              <a:t> is seen but the word </a:t>
            </a:r>
            <a:r>
              <a:rPr lang="en-GB" b="1" dirty="0"/>
              <a:t>leadership</a:t>
            </a:r>
            <a:r>
              <a:rPr lang="en-GB" dirty="0"/>
              <a:t> is not, and when things go well in a team, all is fine but when things go wrong that can be a different story.</a:t>
            </a:r>
          </a:p>
          <a:p>
            <a:endParaRPr lang="en-GB" dirty="0"/>
          </a:p>
          <a:p>
            <a:r>
              <a:rPr lang="en-GB" dirty="0"/>
              <a:t>When training this section it is important to realise some views on this can be quite emotive. Steering a pragmatic course and avoiding extremes would be advisable because fundamentally some parts of PRINCE2 could be said to go against this. However PRINCE2 does not prohibit or promote any specific sort of </a:t>
            </a:r>
            <a:r>
              <a:rPr lang="en-GB" dirty="0" smtClean="0"/>
              <a:t>leadership.</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65</a:t>
            </a:fld>
            <a:endParaRPr lang="en-GB"/>
          </a:p>
        </p:txBody>
      </p:sp>
    </p:spTree>
    <p:extLst>
      <p:ext uri="{BB962C8B-B14F-4D97-AF65-F5344CB8AC3E}">
        <p14:creationId xmlns:p14="http://schemas.microsoft.com/office/powerpoint/2010/main" val="26406700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Some agile approaches have a very restrictive view of the </a:t>
            </a:r>
            <a:r>
              <a:rPr lang="en-GB" dirty="0" smtClean="0"/>
              <a:t>customer, </a:t>
            </a:r>
            <a:r>
              <a:rPr lang="en-GB" dirty="0"/>
              <a:t>e.g. the product owner role in scrum (restrictive in the sense that there is only one role representing the customer) it is seen as having advantages because it is one point of contact but in a complex and multifaceted project this is not always an ideal scenario therefore PRINCE2 Agile tries to ensure a wider view of the customer’s presence on a project. This wider view would cover high level requirements and detailed requirements and requirements from specialist areas that need to be reflected in the </a:t>
            </a:r>
            <a:r>
              <a:rPr lang="en-GB" dirty="0" smtClean="0"/>
              <a:t>project.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66</a:t>
            </a:fld>
            <a:endParaRPr lang="en-GB"/>
          </a:p>
        </p:txBody>
      </p:sp>
    </p:spTree>
    <p:extLst>
      <p:ext uri="{BB962C8B-B14F-4D97-AF65-F5344CB8AC3E}">
        <p14:creationId xmlns:p14="http://schemas.microsoft.com/office/powerpoint/2010/main" val="2773716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5.5</a:t>
            </a:r>
          </a:p>
          <a:p>
            <a:endParaRPr lang="en-GB" dirty="0"/>
          </a:p>
          <a:p>
            <a:r>
              <a:rPr lang="en-GB" dirty="0"/>
              <a:t>Everyone agreeing how to do something is a good </a:t>
            </a:r>
            <a:r>
              <a:rPr lang="en-GB" dirty="0" smtClean="0"/>
              <a:t>idea. But </a:t>
            </a:r>
            <a:r>
              <a:rPr lang="en-GB" dirty="0"/>
              <a:t>how to execute or manifest </a:t>
            </a:r>
            <a:r>
              <a:rPr lang="en-GB" dirty="0" smtClean="0"/>
              <a:t>this </a:t>
            </a:r>
            <a:r>
              <a:rPr lang="en-GB" dirty="0"/>
              <a:t>can be tricky in the sense that a set of rules can be seen positively as guidelines or negatively as </a:t>
            </a:r>
            <a:r>
              <a:rPr lang="en-GB" dirty="0" smtClean="0"/>
              <a:t>bureaucracy.</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67</a:t>
            </a:fld>
            <a:endParaRPr lang="en-GB"/>
          </a:p>
        </p:txBody>
      </p:sp>
    </p:spTree>
    <p:extLst>
      <p:ext uri="{BB962C8B-B14F-4D97-AF65-F5344CB8AC3E}">
        <p14:creationId xmlns:p14="http://schemas.microsoft.com/office/powerpoint/2010/main" val="293981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5.2</a:t>
            </a:r>
          </a:p>
          <a:p>
            <a:endParaRPr lang="en-GB" dirty="0"/>
          </a:p>
          <a:p>
            <a:r>
              <a:rPr lang="en-GB" dirty="0"/>
              <a:t>In general the topic of principles and behaviours is a huge area and much is said and written about it in an agile context. It could be said that if there was only one thing to get </a:t>
            </a:r>
            <a:r>
              <a:rPr lang="en-GB" dirty="0" smtClean="0"/>
              <a:t>right, </a:t>
            </a:r>
            <a:r>
              <a:rPr lang="en-GB" dirty="0"/>
              <a:t>this would be it.</a:t>
            </a:r>
            <a:r>
              <a:rPr lang="en-GB" baseline="0" dirty="0"/>
              <a:t> Unfortunately the wide variety of methods and approaches refer to a mixture of principles and </a:t>
            </a:r>
            <a:r>
              <a:rPr lang="en-GB" baseline="0" dirty="0" smtClean="0"/>
              <a:t>behaviours, </a:t>
            </a:r>
            <a:r>
              <a:rPr lang="en-GB" baseline="0" dirty="0"/>
              <a:t>and also refer to them with other terms such as values and mind-sets. In PRINCE2 Agile this whole group of attitudes and ethos is seen as </a:t>
            </a:r>
            <a:r>
              <a:rPr lang="en-GB" b="1" baseline="0" dirty="0"/>
              <a:t>behaviours</a:t>
            </a:r>
            <a:r>
              <a:rPr lang="en-GB" baseline="0" dirty="0"/>
              <a:t>. Therefore the seven PRINCE2 principles are complemented by the five behaviours that would typify agile in a PRINCE2 context.</a:t>
            </a:r>
          </a:p>
          <a:p>
            <a:endParaRPr lang="en-GB" baseline="0" dirty="0"/>
          </a:p>
          <a:p>
            <a:r>
              <a:rPr lang="en-GB" baseline="0" dirty="0"/>
              <a:t>When training this area it may be appropriate to avoid distinctions between what is a principle and what is of value as definitions often overlap and contradict.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68</a:t>
            </a:fld>
            <a:endParaRPr lang="en-GB"/>
          </a:p>
        </p:txBody>
      </p:sp>
    </p:spTree>
    <p:extLst>
      <p:ext uri="{BB962C8B-B14F-4D97-AF65-F5344CB8AC3E}">
        <p14:creationId xmlns:p14="http://schemas.microsoft.com/office/powerpoint/2010/main" val="1263980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5.2</a:t>
            </a:r>
          </a:p>
          <a:p>
            <a:endParaRPr lang="en-GB" dirty="0"/>
          </a:p>
          <a:p>
            <a:r>
              <a:rPr lang="en-GB" dirty="0"/>
              <a:t>Table 7.1 give some ideas of simple guidance for the principles and possible examples. Some of the PRINCE2 principles are very relevant to agile and a key message to </a:t>
            </a:r>
            <a:r>
              <a:rPr lang="en-GB" dirty="0" smtClean="0"/>
              <a:t>convey is </a:t>
            </a:r>
            <a:r>
              <a:rPr lang="en-GB" dirty="0"/>
              <a:t>that manage by exception is a very powerful principle to apply to agile as it empowers people to self organise and </a:t>
            </a:r>
            <a:r>
              <a:rPr lang="en-GB" dirty="0" smtClean="0"/>
              <a:t>allows </a:t>
            </a:r>
            <a:r>
              <a:rPr lang="en-GB" dirty="0"/>
              <a:t>them to </a:t>
            </a:r>
            <a:r>
              <a:rPr lang="en-GB" dirty="0" smtClean="0"/>
              <a:t>deliver.</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69</a:t>
            </a:fld>
            <a:endParaRPr lang="en-GB"/>
          </a:p>
        </p:txBody>
      </p:sp>
    </p:spTree>
    <p:extLst>
      <p:ext uri="{BB962C8B-B14F-4D97-AF65-F5344CB8AC3E}">
        <p14:creationId xmlns:p14="http://schemas.microsoft.com/office/powerpoint/2010/main" val="417520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  5.2</a:t>
            </a:r>
          </a:p>
          <a:p>
            <a:endParaRPr lang="en-GB" dirty="0"/>
          </a:p>
          <a:p>
            <a:r>
              <a:rPr lang="en-GB" dirty="0"/>
              <a:t>Table 7.1 </a:t>
            </a:r>
            <a:r>
              <a:rPr lang="en-GB" dirty="0" smtClean="0"/>
              <a:t>gives </a:t>
            </a:r>
            <a:r>
              <a:rPr lang="en-GB" dirty="0"/>
              <a:t>some ideas of simple guidance for the principles and possible examples. Some of the PRINCE2 principles are very relevant to agile and a key message to </a:t>
            </a:r>
            <a:r>
              <a:rPr lang="en-GB" dirty="0" smtClean="0"/>
              <a:t>convey is </a:t>
            </a:r>
            <a:r>
              <a:rPr lang="en-GB" dirty="0"/>
              <a:t>that manage by exception is a very powerful principle to apply to agile as it empowers people to self organise and </a:t>
            </a:r>
            <a:r>
              <a:rPr lang="en-GB" dirty="0" smtClean="0"/>
              <a:t>allows </a:t>
            </a:r>
            <a:r>
              <a:rPr lang="en-GB" dirty="0"/>
              <a:t>them to </a:t>
            </a:r>
            <a:r>
              <a:rPr lang="en-GB" dirty="0" smtClean="0"/>
              <a:t>deliver.</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70</a:t>
            </a:fld>
            <a:endParaRPr lang="en-GB"/>
          </a:p>
        </p:txBody>
      </p:sp>
    </p:spTree>
    <p:extLst>
      <p:ext uri="{BB962C8B-B14F-4D97-AF65-F5344CB8AC3E}">
        <p14:creationId xmlns:p14="http://schemas.microsoft.com/office/powerpoint/2010/main" val="94663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a:t>
            </a:r>
            <a:r>
              <a:rPr lang="en-GB" baseline="0" dirty="0"/>
              <a:t> Outcome  1. </a:t>
            </a:r>
          </a:p>
          <a:p>
            <a:r>
              <a:rPr lang="en-GB" baseline="0" dirty="0"/>
              <a:t>Assessment Criteria  1.2</a:t>
            </a:r>
          </a:p>
          <a:p>
            <a:endParaRPr lang="en-GB" baseline="0" dirty="0"/>
          </a:p>
          <a:p>
            <a:r>
              <a:rPr lang="en-GB" baseline="0" dirty="0"/>
              <a:t>It is critical from the outset to ensure that every delegate understands the difference between project work and BAU work.</a:t>
            </a:r>
          </a:p>
          <a:p>
            <a:r>
              <a:rPr lang="en-GB" baseline="0" dirty="0"/>
              <a:t>Most of what is said and written about agile refers to BAU but PRINCE2 Agile does not operate in a BAU environment. </a:t>
            </a:r>
            <a:endParaRPr lang="en-GB" baseline="0" dirty="0" smtClean="0"/>
          </a:p>
          <a:p>
            <a:r>
              <a:rPr lang="en-GB" baseline="0" dirty="0" smtClean="0"/>
              <a:t>The </a:t>
            </a:r>
            <a:r>
              <a:rPr lang="en-GB" baseline="0" dirty="0"/>
              <a:t>point of PRINCE2 Agile is to run projects in an agile context and it is therefore the  application of agile ways of working (that work well in a BAU context) in a project </a:t>
            </a:r>
            <a:r>
              <a:rPr lang="en-GB" baseline="0" dirty="0" smtClean="0"/>
              <a:t>context. This </a:t>
            </a:r>
            <a:r>
              <a:rPr lang="en-GB" baseline="0" dirty="0"/>
              <a:t>is what PRINCE2 Agile seeks to </a:t>
            </a:r>
            <a:r>
              <a:rPr lang="en-GB" baseline="0" dirty="0" smtClean="0"/>
              <a:t>achieve.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a:t>
            </a:fld>
            <a:endParaRPr lang="en-GB"/>
          </a:p>
        </p:txBody>
      </p:sp>
    </p:spTree>
    <p:extLst>
      <p:ext uri="{BB962C8B-B14F-4D97-AF65-F5344CB8AC3E}">
        <p14:creationId xmlns:p14="http://schemas.microsoft.com/office/powerpoint/2010/main" val="4119883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a:t>
            </a:r>
            <a:r>
              <a:rPr lang="en-GB" baseline="0" dirty="0"/>
              <a:t> 3.1 and 3.2</a:t>
            </a:r>
          </a:p>
          <a:p>
            <a:endParaRPr lang="en-GB" baseline="0" dirty="0"/>
          </a:p>
          <a:p>
            <a:r>
              <a:rPr lang="en-GB" baseline="0" dirty="0"/>
              <a:t>Essentially this is a risk assessment for how appropriate agile is for a given project. The name may be seen as somewhat quirky but the team working on PRINCE2 Agile generally wanted something lighter to describe some of the key areas that are important when combining PRINCE2 with agile (another example of this is the use of the terms fix and flex).</a:t>
            </a:r>
          </a:p>
          <a:p>
            <a:endParaRPr lang="en-GB" baseline="0" dirty="0"/>
          </a:p>
          <a:p>
            <a:r>
              <a:rPr lang="en-GB" baseline="0" dirty="0"/>
              <a:t>A very good possibly counterintuitive learning point is to ensure that when the sliders are used on the </a:t>
            </a:r>
            <a:r>
              <a:rPr lang="en-GB" baseline="0" dirty="0" err="1"/>
              <a:t>agilometer</a:t>
            </a:r>
            <a:r>
              <a:rPr lang="en-GB" baseline="0" dirty="0"/>
              <a:t> they are </a:t>
            </a:r>
            <a:r>
              <a:rPr lang="en-GB" b="1" baseline="0" dirty="0"/>
              <a:t>not averaged out </a:t>
            </a:r>
            <a:r>
              <a:rPr lang="en-GB" baseline="0" dirty="0"/>
              <a:t>as this will tell you absolutely nothing and may hide something absolutely vital. This links into ‘how much agile’ as opposed to agile ‘yes or no’.</a:t>
            </a:r>
          </a:p>
          <a:p>
            <a:endParaRPr lang="en-GB" baseline="0" dirty="0"/>
          </a:p>
          <a:p>
            <a:r>
              <a:rPr lang="en-GB" baseline="0" dirty="0"/>
              <a:t>It is only a guide and organisations should evolve their own version of the </a:t>
            </a:r>
            <a:r>
              <a:rPr lang="en-GB" baseline="0" dirty="0" err="1"/>
              <a:t>agilometer</a:t>
            </a:r>
            <a:r>
              <a:rPr lang="en-GB" baseline="0" dirty="0"/>
              <a:t> for assessing agility on a </a:t>
            </a:r>
            <a:r>
              <a:rPr lang="en-GB" baseline="0" dirty="0" smtClean="0"/>
              <a:t>project.</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71</a:t>
            </a:fld>
            <a:endParaRPr lang="en-GB"/>
          </a:p>
        </p:txBody>
      </p:sp>
    </p:spTree>
    <p:extLst>
      <p:ext uri="{BB962C8B-B14F-4D97-AF65-F5344CB8AC3E}">
        <p14:creationId xmlns:p14="http://schemas.microsoft.com/office/powerpoint/2010/main" val="27548093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a:t>
            </a:r>
            <a:r>
              <a:rPr lang="en-GB" baseline="0" dirty="0"/>
              <a:t> 3.1 and 3.2</a:t>
            </a:r>
          </a:p>
        </p:txBody>
      </p:sp>
      <p:sp>
        <p:nvSpPr>
          <p:cNvPr id="4" name="Slide Number Placeholder 3"/>
          <p:cNvSpPr>
            <a:spLocks noGrp="1"/>
          </p:cNvSpPr>
          <p:nvPr>
            <p:ph type="sldNum" sz="quarter" idx="10"/>
          </p:nvPr>
        </p:nvSpPr>
        <p:spPr/>
        <p:txBody>
          <a:bodyPr/>
          <a:lstStyle/>
          <a:p>
            <a:fld id="{312540EE-F83F-4365-8BB9-B7B9C982701A}" type="slidenum">
              <a:rPr lang="en-GB" smtClean="0"/>
              <a:t>72</a:t>
            </a:fld>
            <a:endParaRPr lang="en-GB"/>
          </a:p>
        </p:txBody>
      </p:sp>
    </p:spTree>
    <p:extLst>
      <p:ext uri="{BB962C8B-B14F-4D97-AF65-F5344CB8AC3E}">
        <p14:creationId xmlns:p14="http://schemas.microsoft.com/office/powerpoint/2010/main" val="24092108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The risk theme is a good example of a theme that has very little relative prominence in what is written and said about agile. There are many in the agile community who see agile as removing (all) risk from a project. When training risk with respect to agile it should be made clear to delegates that agile comes with its own set of risks e.g. what if the customer engagement on the project is not there or is likely to drift away. </a:t>
            </a:r>
          </a:p>
          <a:p>
            <a:endParaRPr lang="en-GB" baseline="0" dirty="0"/>
          </a:p>
          <a:p>
            <a:r>
              <a:rPr lang="en-GB" baseline="0" dirty="0"/>
              <a:t>It may be a worthwhile debate with delegates to talk about what risks agile removes in comparison to waterfall and what does it introduce. It could be said that there is very little formal risk management in most of what is written about agile. PRINCE2 does bring something to the party in this respect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73</a:t>
            </a:fld>
            <a:endParaRPr lang="en-GB"/>
          </a:p>
        </p:txBody>
      </p:sp>
    </p:spTree>
    <p:extLst>
      <p:ext uri="{BB962C8B-B14F-4D97-AF65-F5344CB8AC3E}">
        <p14:creationId xmlns:p14="http://schemas.microsoft.com/office/powerpoint/2010/main" val="40453290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a:t>
            </a:r>
            <a:r>
              <a:rPr lang="en-GB" baseline="0" dirty="0"/>
              <a:t> 5.5 and 5.6</a:t>
            </a:r>
          </a:p>
          <a:p>
            <a:endParaRPr lang="en-GB" baseline="0" dirty="0"/>
          </a:p>
          <a:p>
            <a:r>
              <a:rPr lang="en-GB" baseline="0" dirty="0"/>
              <a:t>MP focuses on product delivery and this is where many agile frameworks and techniques exist. Strictly speaking MP is about managing the </a:t>
            </a:r>
            <a:r>
              <a:rPr lang="en-GB" b="1" baseline="0" dirty="0"/>
              <a:t>interface</a:t>
            </a:r>
            <a:r>
              <a:rPr lang="en-GB" baseline="0" dirty="0"/>
              <a:t> to product delivery. Incorporating agile into PRINCE2 provides a product delivery element. Delivery teams using scrum or </a:t>
            </a:r>
            <a:r>
              <a:rPr lang="en-GB" baseline="0" dirty="0" smtClean="0"/>
              <a:t>Kanban </a:t>
            </a:r>
            <a:r>
              <a:rPr lang="en-GB" baseline="0" dirty="0"/>
              <a:t>would be inside this </a:t>
            </a:r>
            <a:r>
              <a:rPr lang="en-GB" baseline="0" dirty="0" smtClean="0"/>
              <a:t>process.</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74</a:t>
            </a:fld>
            <a:endParaRPr lang="en-GB"/>
          </a:p>
        </p:txBody>
      </p:sp>
    </p:spTree>
    <p:extLst>
      <p:ext uri="{BB962C8B-B14F-4D97-AF65-F5344CB8AC3E}">
        <p14:creationId xmlns:p14="http://schemas.microsoft.com/office/powerpoint/2010/main" val="28058722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5</a:t>
            </a:r>
          </a:p>
          <a:p>
            <a:r>
              <a:rPr lang="en-GB" dirty="0"/>
              <a:t>Assessment Criteria 5.5</a:t>
            </a:r>
            <a:r>
              <a:rPr lang="en-GB" baseline="0" dirty="0"/>
              <a:t> /5.6</a:t>
            </a:r>
          </a:p>
          <a:p>
            <a:endParaRPr lang="en-GB" baseline="0" dirty="0"/>
          </a:p>
          <a:p>
            <a:r>
              <a:rPr lang="en-GB" baseline="0" dirty="0"/>
              <a:t>The crafting and use of work packages is very significant in PRINCE2 </a:t>
            </a:r>
            <a:r>
              <a:rPr lang="en-GB" baseline="0" dirty="0" smtClean="0"/>
              <a:t>Agile, </a:t>
            </a:r>
            <a:r>
              <a:rPr lang="en-GB" baseline="0" dirty="0"/>
              <a:t>it could be said they are THE interface. There are many mechanisms in a work package that can help with agile such as tolerances.</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75</a:t>
            </a:fld>
            <a:endParaRPr lang="en-GB"/>
          </a:p>
        </p:txBody>
      </p:sp>
    </p:spTree>
    <p:extLst>
      <p:ext uri="{BB962C8B-B14F-4D97-AF65-F5344CB8AC3E}">
        <p14:creationId xmlns:p14="http://schemas.microsoft.com/office/powerpoint/2010/main" val="41058270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5.5 and 5.6</a:t>
            </a:r>
          </a:p>
          <a:p>
            <a:endParaRPr lang="en-GB" baseline="0" dirty="0"/>
          </a:p>
          <a:p>
            <a:r>
              <a:rPr lang="en-GB" dirty="0"/>
              <a:t>Defining a work package can be done in several </a:t>
            </a:r>
            <a:r>
              <a:rPr lang="en-GB" dirty="0" smtClean="0"/>
              <a:t>ways. How </a:t>
            </a:r>
            <a:r>
              <a:rPr lang="en-GB" dirty="0"/>
              <a:t>the interface between the PM and TM is handled is an area of discussion that needs to be handled </a:t>
            </a:r>
            <a:r>
              <a:rPr lang="en-GB" dirty="0" smtClean="0"/>
              <a:t>carefully, </a:t>
            </a:r>
            <a:r>
              <a:rPr lang="en-GB" dirty="0"/>
              <a:t>as there are many ways to do this. One approach that would not be very agile is for the PM to create a work package and deliver it to a delivery team (or TM</a:t>
            </a:r>
            <a:r>
              <a:rPr lang="en-GB" dirty="0" smtClean="0"/>
              <a:t>); </a:t>
            </a:r>
            <a:r>
              <a:rPr lang="en-GB" dirty="0"/>
              <a:t>this would be seen as un-agile. How far a collaborative approach to work package definition can go depends on projects </a:t>
            </a:r>
            <a:r>
              <a:rPr lang="en-GB" dirty="0" smtClean="0"/>
              <a:t>situations, </a:t>
            </a:r>
            <a:r>
              <a:rPr lang="en-GB" dirty="0"/>
              <a:t>but the key PRINCE2 Agile point </a:t>
            </a:r>
            <a:r>
              <a:rPr lang="en-GB" dirty="0" smtClean="0"/>
              <a:t>here </a:t>
            </a:r>
            <a:r>
              <a:rPr lang="en-GB" dirty="0"/>
              <a:t>is that they should be collaboratively </a:t>
            </a:r>
            <a:r>
              <a:rPr lang="en-GB" dirty="0" smtClean="0"/>
              <a:t>defined.</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76</a:t>
            </a:fld>
            <a:endParaRPr lang="en-GB"/>
          </a:p>
        </p:txBody>
      </p:sp>
    </p:spTree>
    <p:extLst>
      <p:ext uri="{BB962C8B-B14F-4D97-AF65-F5344CB8AC3E}">
        <p14:creationId xmlns:p14="http://schemas.microsoft.com/office/powerpoint/2010/main" val="31476819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5.5 and 5.6</a:t>
            </a:r>
          </a:p>
          <a:p>
            <a:endParaRPr lang="en-GB" baseline="0" dirty="0"/>
          </a:p>
          <a:p>
            <a:r>
              <a:rPr lang="en-GB" dirty="0"/>
              <a:t>The level of formality can be quite wide and varied and would depend on the project </a:t>
            </a:r>
            <a:r>
              <a:rPr lang="en-GB" dirty="0" smtClean="0"/>
              <a:t>circumstances.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77</a:t>
            </a:fld>
            <a:endParaRPr lang="en-GB"/>
          </a:p>
        </p:txBody>
      </p:sp>
    </p:spTree>
    <p:extLst>
      <p:ext uri="{BB962C8B-B14F-4D97-AF65-F5344CB8AC3E}">
        <p14:creationId xmlns:p14="http://schemas.microsoft.com/office/powerpoint/2010/main" val="2542685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78</a:t>
            </a:fld>
            <a:endParaRPr lang="en-GB"/>
          </a:p>
        </p:txBody>
      </p:sp>
    </p:spTree>
    <p:extLst>
      <p:ext uri="{BB962C8B-B14F-4D97-AF65-F5344CB8AC3E}">
        <p14:creationId xmlns:p14="http://schemas.microsoft.com/office/powerpoint/2010/main" val="33518224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The trainer should be able to explain the difference between empiricism and rationalism. </a:t>
            </a:r>
          </a:p>
          <a:p>
            <a:r>
              <a:rPr lang="en-GB" baseline="0" dirty="0"/>
              <a:t>Many people experienced in agile will immediately think of story points and planning poker at this point but again this is ‘a way’ not necessarily ‘the way</a:t>
            </a:r>
            <a:r>
              <a:rPr lang="en-GB" baseline="0" dirty="0" smtClean="0"/>
              <a:t>’.</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79</a:t>
            </a:fld>
            <a:endParaRPr lang="en-GB"/>
          </a:p>
        </p:txBody>
      </p:sp>
    </p:spTree>
    <p:extLst>
      <p:ext uri="{BB962C8B-B14F-4D97-AF65-F5344CB8AC3E}">
        <p14:creationId xmlns:p14="http://schemas.microsoft.com/office/powerpoint/2010/main" val="28953167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A </a:t>
            </a:r>
            <a:r>
              <a:rPr lang="en-GB" baseline="0" dirty="0" smtClean="0"/>
              <a:t>lot </a:t>
            </a:r>
            <a:r>
              <a:rPr lang="en-GB" baseline="0" dirty="0"/>
              <a:t>of agile planning is carried out in a BAU environment where there is no end </a:t>
            </a:r>
            <a:r>
              <a:rPr lang="en-GB" baseline="0" dirty="0" smtClean="0"/>
              <a:t>date. This </a:t>
            </a:r>
            <a:r>
              <a:rPr lang="en-GB" baseline="0" dirty="0"/>
              <a:t>will not be the case on a project. Product-based planning goes nicely with agile as agile is </a:t>
            </a:r>
            <a:r>
              <a:rPr lang="en-GB" baseline="0" dirty="0" smtClean="0"/>
              <a:t>product-focused.</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80</a:t>
            </a:fld>
            <a:endParaRPr lang="en-GB"/>
          </a:p>
        </p:txBody>
      </p:sp>
    </p:spTree>
    <p:extLst>
      <p:ext uri="{BB962C8B-B14F-4D97-AF65-F5344CB8AC3E}">
        <p14:creationId xmlns:p14="http://schemas.microsoft.com/office/powerpoint/2010/main" val="274677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a:t>
            </a:r>
            <a:r>
              <a:rPr lang="en-GB" baseline="0" dirty="0"/>
              <a:t> Outcome  1</a:t>
            </a:r>
          </a:p>
          <a:p>
            <a:r>
              <a:rPr lang="en-GB" baseline="0" dirty="0"/>
              <a:t>Assessment Criteria  1.1</a:t>
            </a:r>
          </a:p>
          <a:p>
            <a:endParaRPr lang="en-GB" baseline="0" dirty="0"/>
          </a:p>
          <a:p>
            <a:r>
              <a:rPr lang="en-GB" dirty="0"/>
              <a:t>It is critical to position what agile is and what agile is not to all of the delegates. It can sometimes be a useful discussion topic to ask the delegates what they think agile is. </a:t>
            </a:r>
            <a:endParaRPr lang="en-GB" dirty="0" smtClean="0"/>
          </a:p>
          <a:p>
            <a:r>
              <a:rPr lang="en-GB" dirty="0" smtClean="0"/>
              <a:t>Chapter </a:t>
            </a:r>
            <a:r>
              <a:rPr lang="en-GB" dirty="0"/>
              <a:t>2 in the manual does provide a summary of the many views of agile and categorises them in various forms. One such categorisation is whether agile</a:t>
            </a:r>
            <a:r>
              <a:rPr lang="en-GB" baseline="0" dirty="0"/>
              <a:t> is seen as a basic way of processing a </a:t>
            </a:r>
            <a:r>
              <a:rPr lang="en-GB" baseline="0" dirty="0" smtClean="0"/>
              <a:t>to-do </a:t>
            </a:r>
            <a:r>
              <a:rPr lang="en-GB" baseline="0" dirty="0"/>
              <a:t>list or </a:t>
            </a:r>
            <a:r>
              <a:rPr lang="en-GB" baseline="0" dirty="0" smtClean="0"/>
              <a:t>if it involves </a:t>
            </a:r>
            <a:r>
              <a:rPr lang="en-GB" baseline="0" dirty="0"/>
              <a:t>a much more holistic </a:t>
            </a:r>
            <a:r>
              <a:rPr lang="en-GB" baseline="0" dirty="0" smtClean="0"/>
              <a:t>approach, </a:t>
            </a:r>
            <a:r>
              <a:rPr lang="en-GB" baseline="0" dirty="0"/>
              <a:t>such as one that also includes project work. </a:t>
            </a:r>
            <a:endParaRPr lang="en-GB" baseline="0" dirty="0" smtClean="0"/>
          </a:p>
          <a:p>
            <a:r>
              <a:rPr lang="en-GB" baseline="0" dirty="0" smtClean="0"/>
              <a:t>It </a:t>
            </a:r>
            <a:r>
              <a:rPr lang="en-GB" baseline="0" dirty="0"/>
              <a:t>is important to understand the role of the agile manifesto as this is what has caused agile to become so </a:t>
            </a:r>
            <a:r>
              <a:rPr lang="en-GB" baseline="0" dirty="0" smtClean="0"/>
              <a:t>popular. However, </a:t>
            </a:r>
            <a:r>
              <a:rPr lang="en-GB" baseline="0" dirty="0"/>
              <a:t>by its own definition it would preclude many things that are now seen as </a:t>
            </a:r>
            <a:r>
              <a:rPr lang="en-GB" baseline="0" dirty="0" smtClean="0"/>
              <a:t>agile, </a:t>
            </a:r>
            <a:r>
              <a:rPr lang="en-GB" baseline="0" dirty="0"/>
              <a:t>for example projects and non-IT work. </a:t>
            </a:r>
            <a:endParaRPr lang="en-GB" baseline="0" dirty="0" smtClean="0"/>
          </a:p>
          <a:p>
            <a:r>
              <a:rPr lang="en-GB" baseline="0" dirty="0" smtClean="0"/>
              <a:t>Chapter </a:t>
            </a:r>
            <a:r>
              <a:rPr lang="en-GB" baseline="0" dirty="0"/>
              <a:t>2 should be fully understood as the trainer may receive challenges from people on what their (i.e. the delegate) view of agile </a:t>
            </a:r>
            <a:r>
              <a:rPr lang="en-GB" baseline="0" dirty="0" smtClean="0"/>
              <a:t>is, </a:t>
            </a:r>
            <a:r>
              <a:rPr lang="en-GB" baseline="0" dirty="0"/>
              <a:t>for example some people feel it is quite simply an attitude or mind-set. Although this view is quite valid, it is A view it is not necessarily THE view that is universally accepted.</a:t>
            </a:r>
          </a:p>
          <a:p>
            <a:endParaRPr lang="en-GB" baseline="0" dirty="0"/>
          </a:p>
          <a:p>
            <a:r>
              <a:rPr lang="en-GB" baseline="0" dirty="0"/>
              <a:t>An important element for the trainer to understand and get across to the delegates is that PRINCE2 Agile sees agile as a collection of frameworks, behaviours, concepts and techniques therefore it is all embracing of any agile idea concepts or approach.</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a:t>
            </a:fld>
            <a:endParaRPr lang="en-GB"/>
          </a:p>
        </p:txBody>
      </p:sp>
    </p:spTree>
    <p:extLst>
      <p:ext uri="{BB962C8B-B14F-4D97-AF65-F5344CB8AC3E}">
        <p14:creationId xmlns:p14="http://schemas.microsoft.com/office/powerpoint/2010/main" val="1065270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dirty="0"/>
              <a:t>The training should be familiar with story point estimation and T-shirt sizing and the fact that agile estimation is often team based. Knowledge of the thinking behind the ‘wisdom of crowds’ and something called ‘cognitive anchoring’ would be an advantage here.</a:t>
            </a:r>
          </a:p>
          <a:p>
            <a:endParaRPr lang="en-GB" dirty="0"/>
          </a:p>
          <a:p>
            <a:r>
              <a:rPr lang="en-GB" dirty="0"/>
              <a:t>One point often overlooked in agile is that relative estimation is a distinctly different step to actual estimation. In simple terms this means that saying a task that is classed as small because it will take two days makes the use of T-shirt sizing redundant as the relative estimation step has in effect been bypassed.</a:t>
            </a:r>
          </a:p>
        </p:txBody>
      </p:sp>
      <p:sp>
        <p:nvSpPr>
          <p:cNvPr id="4" name="Slide Number Placeholder 3"/>
          <p:cNvSpPr>
            <a:spLocks noGrp="1"/>
          </p:cNvSpPr>
          <p:nvPr>
            <p:ph type="sldNum" sz="quarter" idx="10"/>
          </p:nvPr>
        </p:nvSpPr>
        <p:spPr/>
        <p:txBody>
          <a:bodyPr/>
          <a:lstStyle/>
          <a:p>
            <a:fld id="{312540EE-F83F-4365-8BB9-B7B9C982701A}" type="slidenum">
              <a:rPr lang="en-GB" smtClean="0"/>
              <a:t>81</a:t>
            </a:fld>
            <a:endParaRPr lang="en-GB"/>
          </a:p>
        </p:txBody>
      </p:sp>
    </p:spTree>
    <p:extLst>
      <p:ext uri="{BB962C8B-B14F-4D97-AF65-F5344CB8AC3E}">
        <p14:creationId xmlns:p14="http://schemas.microsoft.com/office/powerpoint/2010/main" val="787713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materials</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A very prominent technique used in agile is </a:t>
            </a:r>
            <a:r>
              <a:rPr lang="en-GB" baseline="0" dirty="0" smtClean="0"/>
              <a:t>the </a:t>
            </a:r>
            <a:r>
              <a:rPr lang="en-GB" baseline="0" dirty="0"/>
              <a:t>burn down chart showing progress with respect to features done and yet to do. When combining PRINCE2 with agile it is important to point out that this form of information display is being used because it is features that are being managed. On a more classical project where time and cost are being managed a burn down chart may not be so useful. In PRINCE2 Agile, time and cost are fixed therefore a PM is not managing them.</a:t>
            </a:r>
          </a:p>
          <a:p>
            <a:endParaRPr lang="en-GB" baseline="0" dirty="0"/>
          </a:p>
          <a:p>
            <a:r>
              <a:rPr lang="en-GB" baseline="0" dirty="0"/>
              <a:t>A good discussion point would be to ask for opinions on Gantt charts as there is nothing to stop you using them on a PRINCE2 </a:t>
            </a:r>
            <a:r>
              <a:rPr lang="en-GB" u="none" baseline="0" dirty="0"/>
              <a:t>Agile</a:t>
            </a:r>
            <a:r>
              <a:rPr lang="en-GB" baseline="0" dirty="0"/>
              <a:t> </a:t>
            </a:r>
            <a:r>
              <a:rPr lang="en-GB" baseline="0" dirty="0" smtClean="0"/>
              <a:t>project. In </a:t>
            </a:r>
            <a:r>
              <a:rPr lang="en-GB" baseline="0" dirty="0"/>
              <a:t>fact they may be used at the higher </a:t>
            </a:r>
            <a:r>
              <a:rPr lang="en-GB" baseline="0" dirty="0" smtClean="0"/>
              <a:t>levels. It </a:t>
            </a:r>
            <a:r>
              <a:rPr lang="en-GB" baseline="0" dirty="0"/>
              <a:t>is just that what they are showing in terms of progress is more to do with time and cost rather than scope delivered.</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82</a:t>
            </a:fld>
            <a:endParaRPr lang="en-GB"/>
          </a:p>
        </p:txBody>
      </p:sp>
    </p:spTree>
    <p:extLst>
      <p:ext uri="{BB962C8B-B14F-4D97-AF65-F5344CB8AC3E}">
        <p14:creationId xmlns:p14="http://schemas.microsoft.com/office/powerpoint/2010/main" val="13728454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The trainer should be aware of the term ‘velocity’ as this is commonly used in agile and represents how fast a team is </a:t>
            </a:r>
            <a:r>
              <a:rPr lang="en-GB" baseline="0" dirty="0" smtClean="0"/>
              <a:t>going, in other words </a:t>
            </a:r>
            <a:r>
              <a:rPr lang="en-GB" baseline="0" dirty="0"/>
              <a:t>how much work they are getting through.</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83</a:t>
            </a:fld>
            <a:endParaRPr lang="en-GB"/>
          </a:p>
        </p:txBody>
      </p:sp>
    </p:spTree>
    <p:extLst>
      <p:ext uri="{BB962C8B-B14F-4D97-AF65-F5344CB8AC3E}">
        <p14:creationId xmlns:p14="http://schemas.microsoft.com/office/powerpoint/2010/main" val="18418874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a:t>
            </a:r>
            <a:r>
              <a:rPr lang="en-GB" baseline="0" dirty="0"/>
              <a:t>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dirty="0"/>
              <a:t>When training burn charts the trainer must be familiar with the difference between the two and be able to talk through the diagrams on the subsequent slide. It is fair to say that the lines on a real burn down chart may not be so squiggly. This has been caused by the branding style of the artwork.</a:t>
            </a:r>
          </a:p>
        </p:txBody>
      </p:sp>
      <p:sp>
        <p:nvSpPr>
          <p:cNvPr id="4" name="Slide Number Placeholder 3"/>
          <p:cNvSpPr>
            <a:spLocks noGrp="1"/>
          </p:cNvSpPr>
          <p:nvPr>
            <p:ph type="sldNum" sz="quarter" idx="10"/>
          </p:nvPr>
        </p:nvSpPr>
        <p:spPr/>
        <p:txBody>
          <a:bodyPr/>
          <a:lstStyle/>
          <a:p>
            <a:fld id="{312540EE-F83F-4365-8BB9-B7B9C982701A}" type="slidenum">
              <a:rPr lang="en-GB" smtClean="0"/>
              <a:t>84</a:t>
            </a:fld>
            <a:endParaRPr lang="en-GB"/>
          </a:p>
        </p:txBody>
      </p:sp>
    </p:spTree>
    <p:extLst>
      <p:ext uri="{BB962C8B-B14F-4D97-AF65-F5344CB8AC3E}">
        <p14:creationId xmlns:p14="http://schemas.microsoft.com/office/powerpoint/2010/main" val="4048642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This kind of graphic can apply to any duration e.g. a release, 3 month </a:t>
            </a:r>
            <a:r>
              <a:rPr lang="en-GB" baseline="0" dirty="0" smtClean="0"/>
              <a:t>stage.</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85</a:t>
            </a:fld>
            <a:endParaRPr lang="en-GB"/>
          </a:p>
        </p:txBody>
      </p:sp>
    </p:spTree>
    <p:extLst>
      <p:ext uri="{BB962C8B-B14F-4D97-AF65-F5344CB8AC3E}">
        <p14:creationId xmlns:p14="http://schemas.microsoft.com/office/powerpoint/2010/main" val="37411001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dirty="0"/>
              <a:t>IRs</a:t>
            </a:r>
            <a:r>
              <a:rPr lang="en-GB" baseline="0" dirty="0"/>
              <a:t> are also referred to as big visible charts or </a:t>
            </a:r>
            <a:r>
              <a:rPr lang="en-GB" baseline="0" dirty="0" smtClean="0"/>
              <a:t>BVCs.</a:t>
            </a:r>
            <a:endParaRPr lang="en-GB" baseline="0" dirty="0"/>
          </a:p>
          <a:p>
            <a:r>
              <a:rPr lang="en-GB" baseline="0" dirty="0" smtClean="0"/>
              <a:t>You can also refer </a:t>
            </a:r>
            <a:r>
              <a:rPr lang="en-GB" baseline="0" dirty="0"/>
              <a:t>to them as team boards or information displays when used back at the office!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86</a:t>
            </a:fld>
            <a:endParaRPr lang="en-GB"/>
          </a:p>
        </p:txBody>
      </p:sp>
    </p:spTree>
    <p:extLst>
      <p:ext uri="{BB962C8B-B14F-4D97-AF65-F5344CB8AC3E}">
        <p14:creationId xmlns:p14="http://schemas.microsoft.com/office/powerpoint/2010/main" val="33565990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dirty="0"/>
              <a:t>The general view of agile is that </a:t>
            </a:r>
            <a:r>
              <a:rPr lang="en-GB" dirty="0" smtClean="0"/>
              <a:t>most </a:t>
            </a:r>
            <a:r>
              <a:rPr lang="en-GB" dirty="0"/>
              <a:t>of what you read and hear appears</a:t>
            </a:r>
            <a:r>
              <a:rPr lang="en-GB" baseline="0" dirty="0"/>
              <a:t> lower down the PRINCE2 hierarchy regarding quality. </a:t>
            </a:r>
            <a:endParaRPr lang="en-GB" baseline="0" dirty="0" smtClean="0"/>
          </a:p>
          <a:p>
            <a:r>
              <a:rPr lang="en-GB" baseline="0" dirty="0" smtClean="0"/>
              <a:t>In </a:t>
            </a:r>
            <a:r>
              <a:rPr lang="en-GB" baseline="0" dirty="0"/>
              <a:t>the PRINCE2 quality audit </a:t>
            </a:r>
            <a:r>
              <a:rPr lang="en-GB" baseline="0" dirty="0" smtClean="0"/>
              <a:t>trail, </a:t>
            </a:r>
            <a:r>
              <a:rPr lang="en-GB" baseline="0" dirty="0"/>
              <a:t>there are such concepts as a quality management approach but this is not so prevalent in </a:t>
            </a:r>
            <a:r>
              <a:rPr lang="en-GB" baseline="0" dirty="0" smtClean="0"/>
              <a:t>agile, </a:t>
            </a:r>
            <a:r>
              <a:rPr lang="en-GB" baseline="0" dirty="0"/>
              <a:t>whereas lower down on the diagram concepts like quality checking and quality criteria are very much represented by agile techniques and concepts where agile acceptance criteria is similar to (if not the same thing as) quality criteria.</a:t>
            </a:r>
          </a:p>
          <a:p>
            <a:endParaRPr lang="en-GB" baseline="0" dirty="0"/>
          </a:p>
          <a:p>
            <a:r>
              <a:rPr lang="en-GB" baseline="0" dirty="0"/>
              <a:t>A prominent technique surrounds the evolution of the definition of done which is if you like an evolutionary definition of a wider quality level for a project. </a:t>
            </a:r>
          </a:p>
          <a:p>
            <a:endParaRPr lang="en-GB" baseline="0" dirty="0"/>
          </a:p>
          <a:p>
            <a:r>
              <a:rPr lang="en-GB" baseline="0" dirty="0"/>
              <a:t>When training PRINCE2 Agile it is important to mention that many IT concepts that are seen as agile are in this area (for testing). It is hard to replicate some of the IT concepts in other industries and </a:t>
            </a:r>
            <a:r>
              <a:rPr lang="en-GB" baseline="0" dirty="0" smtClean="0"/>
              <a:t>sectors. An </a:t>
            </a:r>
            <a:r>
              <a:rPr lang="en-GB" baseline="0" dirty="0"/>
              <a:t>example of this would be TDD and trainers not conversant with IT should be aware of what this </a:t>
            </a:r>
            <a:r>
              <a:rPr lang="en-GB" baseline="0" dirty="0" smtClean="0"/>
              <a:t>is.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87</a:t>
            </a:fld>
            <a:endParaRPr lang="en-GB"/>
          </a:p>
        </p:txBody>
      </p:sp>
    </p:spTree>
    <p:extLst>
      <p:ext uri="{BB962C8B-B14F-4D97-AF65-F5344CB8AC3E}">
        <p14:creationId xmlns:p14="http://schemas.microsoft.com/office/powerpoint/2010/main" val="38083034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5</a:t>
            </a:r>
          </a:p>
          <a:p>
            <a:r>
              <a:rPr lang="en-GB" dirty="0"/>
              <a:t>Assessment criteria 5.4 and</a:t>
            </a:r>
            <a:r>
              <a:rPr lang="en-GB" baseline="0" dirty="0"/>
              <a:t> 5.5</a:t>
            </a:r>
            <a:endParaRPr lang="en-GB" dirty="0"/>
          </a:p>
          <a:p>
            <a:pPr defTabSz="966155">
              <a:defRPr/>
            </a:pPr>
            <a:endParaRPr lang="en-GB" baseline="0" dirty="0"/>
          </a:p>
          <a:p>
            <a:pPr defTabSz="966155">
              <a:defRPr/>
            </a:pPr>
            <a:r>
              <a:rPr lang="en-GB" dirty="0"/>
              <a:t>Most agile concepts are geared around managing features but with the changes made to PRINCE2 in 2009 and the use of the hexagon in PRINCE2 Agile there is a lots of flexibility that can be utilised by </a:t>
            </a:r>
            <a:r>
              <a:rPr lang="en-GB" baseline="0" dirty="0"/>
              <a:t>flexible product descriptions and their quality criteria.</a:t>
            </a:r>
          </a:p>
          <a:p>
            <a:pPr defTabSz="966155">
              <a:defRPr/>
            </a:pPr>
            <a:endParaRPr lang="en-GB" baseline="0" dirty="0"/>
          </a:p>
          <a:p>
            <a:pPr defTabSz="966155">
              <a:defRPr/>
            </a:pPr>
            <a:r>
              <a:rPr lang="en-GB" baseline="0" dirty="0"/>
              <a:t>To get quality into products you need customer involvement with </a:t>
            </a:r>
            <a:r>
              <a:rPr lang="en-GB" baseline="0" dirty="0" smtClean="0"/>
              <a:t>agile.</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88</a:t>
            </a:fld>
            <a:endParaRPr lang="en-GB"/>
          </a:p>
        </p:txBody>
      </p:sp>
    </p:spTree>
    <p:extLst>
      <p:ext uri="{BB962C8B-B14F-4D97-AF65-F5344CB8AC3E}">
        <p14:creationId xmlns:p14="http://schemas.microsoft.com/office/powerpoint/2010/main" val="30369066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dirty="0"/>
              <a:t>As a trainer all six terms on the slide</a:t>
            </a:r>
            <a:r>
              <a:rPr lang="en-GB" baseline="0" dirty="0"/>
              <a:t> need to be understood to a basic level and how closely they relate to </a:t>
            </a:r>
            <a:r>
              <a:rPr lang="en-GB" baseline="0" dirty="0" smtClean="0"/>
              <a:t>IT.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89</a:t>
            </a:fld>
            <a:endParaRPr lang="en-GB"/>
          </a:p>
        </p:txBody>
      </p:sp>
    </p:spTree>
    <p:extLst>
      <p:ext uri="{BB962C8B-B14F-4D97-AF65-F5344CB8AC3E}">
        <p14:creationId xmlns:p14="http://schemas.microsoft.com/office/powerpoint/2010/main" val="42609648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5.4 and 5.5</a:t>
            </a:r>
          </a:p>
          <a:p>
            <a:endParaRPr lang="en-GB" baseline="0" dirty="0"/>
          </a:p>
          <a:p>
            <a:r>
              <a:rPr lang="en-GB" baseline="0" dirty="0"/>
              <a:t>This is a key point for delegates to understand and some delegates may regard de-scoping as a quality </a:t>
            </a:r>
            <a:r>
              <a:rPr lang="en-GB" baseline="0" dirty="0" smtClean="0"/>
              <a:t>failure. However, </a:t>
            </a:r>
            <a:r>
              <a:rPr lang="en-GB" baseline="0" dirty="0"/>
              <a:t>agile and particularly PRINCE2 Agile </a:t>
            </a:r>
            <a:r>
              <a:rPr lang="en-GB" baseline="0" dirty="0" smtClean="0"/>
              <a:t>do </a:t>
            </a:r>
            <a:r>
              <a:rPr lang="en-GB" baseline="0" dirty="0"/>
              <a:t>not see it this way but this viewpoint is held by </a:t>
            </a:r>
            <a:r>
              <a:rPr lang="en-GB" baseline="0" dirty="0" smtClean="0"/>
              <a:t>some, </a:t>
            </a:r>
            <a:r>
              <a:rPr lang="en-GB" baseline="0" dirty="0"/>
              <a:t>perhaps through some quality initiatives from history (i.e. a decade or two ago</a:t>
            </a:r>
            <a:r>
              <a:rPr lang="en-GB" baseline="0" dirty="0" smtClean="0"/>
              <a:t>).</a:t>
            </a:r>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90</a:t>
            </a:fld>
            <a:endParaRPr lang="en-GB"/>
          </a:p>
        </p:txBody>
      </p:sp>
    </p:spTree>
    <p:extLst>
      <p:ext uri="{BB962C8B-B14F-4D97-AF65-F5344CB8AC3E}">
        <p14:creationId xmlns:p14="http://schemas.microsoft.com/office/powerpoint/2010/main" val="21265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a:t>
            </a:r>
            <a:r>
              <a:rPr lang="en-GB" baseline="0" dirty="0"/>
              <a:t> Outcome  1. </a:t>
            </a:r>
          </a:p>
          <a:p>
            <a:r>
              <a:rPr lang="en-GB" baseline="0" dirty="0"/>
              <a:t>Assessment Criteria  1.1</a:t>
            </a:r>
          </a:p>
          <a:p>
            <a:endParaRPr lang="en-GB" dirty="0"/>
          </a:p>
          <a:p>
            <a:r>
              <a:rPr lang="en-GB" dirty="0" smtClean="0"/>
              <a:t>Ensure that the point at the bottom of the diagram is highlighted strongly and make it clear that there is no good /bad side, and it is more about what is valued the most. It is worth highlighting that although the word software is included, it is there as an example and could be replaced by product or solution.</a:t>
            </a:r>
          </a:p>
          <a:p>
            <a:endParaRPr lang="en-GB" dirty="0" smtClean="0"/>
          </a:p>
          <a:p>
            <a:r>
              <a:rPr lang="en-GB" dirty="0" smtClean="0"/>
              <a:t>If you want to make an ironic point you could say that the manifesto was reviewed 10 years after it was created (in 2001)  and it was decided that nothing needed to be changed, which would seem at odds with the fourth value!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a:t>
            </a:fld>
            <a:endParaRPr lang="en-GB"/>
          </a:p>
        </p:txBody>
      </p:sp>
    </p:spTree>
    <p:extLst>
      <p:ext uri="{BB962C8B-B14F-4D97-AF65-F5344CB8AC3E}">
        <p14:creationId xmlns:p14="http://schemas.microsoft.com/office/powerpoint/2010/main" val="29413430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a:t>
            </a:r>
            <a:r>
              <a:rPr lang="en-GB" baseline="0" dirty="0"/>
              <a:t> outcome 5</a:t>
            </a:r>
          </a:p>
          <a:p>
            <a:r>
              <a:rPr lang="en-GB" baseline="0" dirty="0"/>
              <a:t>Acceptance criteria 5.5/5.7</a:t>
            </a:r>
          </a:p>
          <a:p>
            <a:endParaRPr lang="en-GB" baseline="0" dirty="0"/>
          </a:p>
          <a:p>
            <a:r>
              <a:rPr lang="en-GB" baseline="0" dirty="0"/>
              <a:t>A very tricky area to describe to delegates may be about what a stage is and </a:t>
            </a:r>
            <a:r>
              <a:rPr lang="en-GB" baseline="0" dirty="0" smtClean="0"/>
              <a:t>if there is </a:t>
            </a:r>
            <a:r>
              <a:rPr lang="en-GB" baseline="0" dirty="0"/>
              <a:t>an equivalent in </a:t>
            </a:r>
            <a:r>
              <a:rPr lang="en-GB" baseline="0" dirty="0" smtClean="0"/>
              <a:t>agile. </a:t>
            </a:r>
          </a:p>
          <a:p>
            <a:r>
              <a:rPr lang="en-GB" baseline="0" dirty="0" smtClean="0"/>
              <a:t>The </a:t>
            </a:r>
            <a:r>
              <a:rPr lang="en-GB" baseline="0" dirty="0"/>
              <a:t>easiest parallel and probably the most typical assumption is that it is similar to a significant release of product(s). There is some truth in this but a PRINCE2 stage is a very specific </a:t>
            </a:r>
            <a:r>
              <a:rPr lang="en-GB" baseline="0" dirty="0" smtClean="0"/>
              <a:t>concept. Above </a:t>
            </a:r>
            <a:r>
              <a:rPr lang="en-GB" baseline="0" dirty="0"/>
              <a:t>all else it is to do with project justification/viability/commitment of resources and authority to spend and the stage boundary is set in advance without necessarily taking into account technical work. </a:t>
            </a:r>
            <a:endParaRPr lang="en-GB" baseline="0" dirty="0" smtClean="0"/>
          </a:p>
          <a:p>
            <a:r>
              <a:rPr lang="en-GB" baseline="0" dirty="0" smtClean="0"/>
              <a:t>Therefore </a:t>
            </a:r>
            <a:r>
              <a:rPr lang="en-GB" baseline="0" dirty="0"/>
              <a:t>the difference between a stage and the value it brings to an agile project should be made clear as PRINCE2 adds value here. It is still possible that a stage may well map to a release but the importance is that the project board are making decisions based on what they are comfortable with </a:t>
            </a:r>
            <a:r>
              <a:rPr lang="en-GB" baseline="0" dirty="0" smtClean="0"/>
              <a:t>regarding </a:t>
            </a:r>
            <a:r>
              <a:rPr lang="en-GB" baseline="0" dirty="0"/>
              <a:t>management by exception as opposed to what the delivery teams may find suits them in terms of delivery.</a:t>
            </a:r>
          </a:p>
          <a:p>
            <a:endParaRPr lang="en-GB" baseline="0" dirty="0"/>
          </a:p>
          <a:p>
            <a:r>
              <a:rPr lang="en-GB" baseline="0" dirty="0"/>
              <a:t>Please note that scrum of scrums is slightly </a:t>
            </a:r>
            <a:r>
              <a:rPr lang="en-GB" baseline="0" dirty="0" smtClean="0"/>
              <a:t>controversial as </a:t>
            </a:r>
            <a:r>
              <a:rPr lang="en-GB" baseline="0" dirty="0"/>
              <a:t>some people like them and some people don’t. PRINCE2 Agile does not think they are a substitute for project management. Specifically they are not suitable to use as a control mechanism. Communication yes. Control no.</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91</a:t>
            </a:fld>
            <a:endParaRPr lang="en-GB"/>
          </a:p>
        </p:txBody>
      </p:sp>
    </p:spTree>
    <p:extLst>
      <p:ext uri="{BB962C8B-B14F-4D97-AF65-F5344CB8AC3E}">
        <p14:creationId xmlns:p14="http://schemas.microsoft.com/office/powerpoint/2010/main" val="6026561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The slide says it all here!</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92</a:t>
            </a:fld>
            <a:endParaRPr lang="en-GB"/>
          </a:p>
        </p:txBody>
      </p:sp>
    </p:spTree>
    <p:extLst>
      <p:ext uri="{BB962C8B-B14F-4D97-AF65-F5344CB8AC3E}">
        <p14:creationId xmlns:p14="http://schemas.microsoft.com/office/powerpoint/2010/main" val="32030766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dirty="0"/>
              <a:t>Although some of this may appear anyway in a normal PRINCE2 project this slide demonstrates </a:t>
            </a:r>
            <a:r>
              <a:rPr lang="en-GB" dirty="0" smtClean="0"/>
              <a:t>further how </a:t>
            </a:r>
            <a:r>
              <a:rPr lang="en-GB" dirty="0"/>
              <a:t>the emphasis may change in an agile </a:t>
            </a:r>
            <a:r>
              <a:rPr lang="en-GB" dirty="0" smtClean="0"/>
              <a:t>context. But remember, </a:t>
            </a:r>
            <a:r>
              <a:rPr lang="en-GB" dirty="0"/>
              <a:t>this is at the management level and not the delivery </a:t>
            </a:r>
            <a:r>
              <a:rPr lang="en-GB" dirty="0" smtClean="0"/>
              <a:t>level.</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93</a:t>
            </a:fld>
            <a:endParaRPr lang="en-GB"/>
          </a:p>
        </p:txBody>
      </p:sp>
    </p:spTree>
    <p:extLst>
      <p:ext uri="{BB962C8B-B14F-4D97-AF65-F5344CB8AC3E}">
        <p14:creationId xmlns:p14="http://schemas.microsoft.com/office/powerpoint/2010/main" val="6942570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a:t>
            </a:r>
            <a:r>
              <a:rPr lang="en-GB" baseline="0" dirty="0"/>
              <a:t> 3.2</a:t>
            </a:r>
          </a:p>
          <a:p>
            <a:endParaRPr lang="en-GB" baseline="0" dirty="0"/>
          </a:p>
          <a:p>
            <a:r>
              <a:rPr lang="en-GB" dirty="0"/>
              <a:t>One of the five focus areas. </a:t>
            </a:r>
            <a:endParaRPr lang="en-GB" dirty="0" smtClean="0"/>
          </a:p>
          <a:p>
            <a:r>
              <a:rPr lang="en-GB" dirty="0" smtClean="0"/>
              <a:t>A </a:t>
            </a:r>
            <a:r>
              <a:rPr lang="en-GB" dirty="0"/>
              <a:t>good training technique here is to ask delegates about the benefits of frequent releases and subsequently it may be worth discussing if there are any disadvantages. The more this can be done and the more frequently it can be done then it could be said the more agile project will be.</a:t>
            </a:r>
          </a:p>
        </p:txBody>
      </p:sp>
      <p:sp>
        <p:nvSpPr>
          <p:cNvPr id="4" name="Slide Number Placeholder 3"/>
          <p:cNvSpPr>
            <a:spLocks noGrp="1"/>
          </p:cNvSpPr>
          <p:nvPr>
            <p:ph type="sldNum" sz="quarter" idx="10"/>
          </p:nvPr>
        </p:nvSpPr>
        <p:spPr/>
        <p:txBody>
          <a:bodyPr/>
          <a:lstStyle/>
          <a:p>
            <a:fld id="{312540EE-F83F-4365-8BB9-B7B9C982701A}" type="slidenum">
              <a:rPr lang="en-GB" smtClean="0"/>
              <a:t>94</a:t>
            </a:fld>
            <a:endParaRPr lang="en-GB"/>
          </a:p>
        </p:txBody>
      </p:sp>
    </p:spTree>
    <p:extLst>
      <p:ext uri="{BB962C8B-B14F-4D97-AF65-F5344CB8AC3E}">
        <p14:creationId xmlns:p14="http://schemas.microsoft.com/office/powerpoint/2010/main" val="8584205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3</a:t>
            </a:r>
            <a:endParaRPr lang="en-GB" dirty="0"/>
          </a:p>
          <a:p>
            <a:r>
              <a:rPr lang="en-GB" dirty="0"/>
              <a:t>Assessment Criteria</a:t>
            </a:r>
            <a:r>
              <a:rPr lang="en-GB" baseline="0" dirty="0"/>
              <a:t> 3.2</a:t>
            </a:r>
          </a:p>
          <a:p>
            <a:endParaRPr lang="en-GB" baseline="0" dirty="0"/>
          </a:p>
          <a:p>
            <a:r>
              <a:rPr lang="en-GB" baseline="0" dirty="0"/>
              <a:t>When training </a:t>
            </a:r>
            <a:r>
              <a:rPr lang="en-GB" baseline="0" dirty="0" smtClean="0"/>
              <a:t>releases, </a:t>
            </a:r>
            <a:r>
              <a:rPr lang="en-GB" baseline="0" dirty="0"/>
              <a:t>it is important to understand why you cannot always release into the live (operational) environment and it would be good to give </a:t>
            </a:r>
            <a:r>
              <a:rPr lang="en-GB" baseline="0" dirty="0" smtClean="0"/>
              <a:t>non-IT </a:t>
            </a:r>
            <a:r>
              <a:rPr lang="en-GB" baseline="0" dirty="0"/>
              <a:t>examples. It may be worth mentioning companies like Amazon and Google who are releasing software several times a </a:t>
            </a:r>
            <a:r>
              <a:rPr lang="en-GB" baseline="0" dirty="0" smtClean="0"/>
              <a:t>day.</a:t>
            </a:r>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95</a:t>
            </a:fld>
            <a:endParaRPr lang="en-GB"/>
          </a:p>
        </p:txBody>
      </p:sp>
    </p:spTree>
    <p:extLst>
      <p:ext uri="{BB962C8B-B14F-4D97-AF65-F5344CB8AC3E}">
        <p14:creationId xmlns:p14="http://schemas.microsoft.com/office/powerpoint/2010/main" val="4274333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Controlling a stage has many similarities to managing a stage boundary and some of the earlier guidance on controlling a stage applies to </a:t>
            </a:r>
            <a:r>
              <a:rPr lang="en-GB" baseline="0" dirty="0" smtClean="0"/>
              <a:t>SB, </a:t>
            </a:r>
            <a:r>
              <a:rPr lang="en-GB" baseline="0" dirty="0"/>
              <a:t>e.g. a stage can relate to a </a:t>
            </a:r>
            <a:r>
              <a:rPr lang="en-GB" baseline="0" dirty="0" smtClean="0"/>
              <a:t>release.</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96</a:t>
            </a:fld>
            <a:endParaRPr lang="en-GB"/>
          </a:p>
        </p:txBody>
      </p:sp>
    </p:spTree>
    <p:extLst>
      <p:ext uri="{BB962C8B-B14F-4D97-AF65-F5344CB8AC3E}">
        <p14:creationId xmlns:p14="http://schemas.microsoft.com/office/powerpoint/2010/main" val="31507493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Assessing progress will be represented in the form of what has been delivered as opposed to when, and how much time has been spent in the Timebox. This may be a good time to assess how agile is progressing on the </a:t>
            </a:r>
            <a:r>
              <a:rPr lang="en-GB" baseline="0" dirty="0" smtClean="0"/>
              <a:t>project.</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97</a:t>
            </a:fld>
            <a:endParaRPr lang="en-GB"/>
          </a:p>
        </p:txBody>
      </p:sp>
    </p:spTree>
    <p:extLst>
      <p:ext uri="{BB962C8B-B14F-4D97-AF65-F5344CB8AC3E}">
        <p14:creationId xmlns:p14="http://schemas.microsoft.com/office/powerpoint/2010/main" val="14714099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dirty="0"/>
              <a:t>See slide</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98</a:t>
            </a:fld>
            <a:endParaRPr lang="en-GB"/>
          </a:p>
        </p:txBody>
      </p:sp>
    </p:spTree>
    <p:extLst>
      <p:ext uri="{BB962C8B-B14F-4D97-AF65-F5344CB8AC3E}">
        <p14:creationId xmlns:p14="http://schemas.microsoft.com/office/powerpoint/2010/main" val="37634548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a:t>
            </a:r>
            <a:r>
              <a:rPr lang="en-GB" baseline="0" dirty="0"/>
              <a:t> area</a:t>
            </a:r>
            <a:endParaRPr lang="en-GB" dirty="0"/>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A very popular and key technique used in agile. It is important to distinguish this from a product review as retrospectives look at how the </a:t>
            </a:r>
            <a:r>
              <a:rPr lang="en-GB" u="sng" baseline="0" dirty="0"/>
              <a:t>process</a:t>
            </a:r>
            <a:r>
              <a:rPr lang="en-GB" baseline="0" dirty="0"/>
              <a:t> is going with a view to improving it</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99</a:t>
            </a:fld>
            <a:endParaRPr lang="en-GB"/>
          </a:p>
        </p:txBody>
      </p:sp>
    </p:spTree>
    <p:extLst>
      <p:ext uri="{BB962C8B-B14F-4D97-AF65-F5344CB8AC3E}">
        <p14:creationId xmlns:p14="http://schemas.microsoft.com/office/powerpoint/2010/main" val="25079283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In some ways DP is difficult to describe in terms of what you will find in an agile </a:t>
            </a:r>
            <a:r>
              <a:rPr lang="en-GB" baseline="0" dirty="0" smtClean="0"/>
              <a:t>environment, </a:t>
            </a:r>
            <a:r>
              <a:rPr lang="en-GB" baseline="0" dirty="0"/>
              <a:t>because if you have this process in place you </a:t>
            </a:r>
            <a:r>
              <a:rPr lang="en-GB" baseline="0" dirty="0" smtClean="0"/>
              <a:t>probably </a:t>
            </a:r>
            <a:r>
              <a:rPr lang="en-GB" baseline="0" dirty="0"/>
              <a:t>already </a:t>
            </a:r>
            <a:r>
              <a:rPr lang="en-GB" baseline="0" dirty="0" smtClean="0"/>
              <a:t>have PRINCE2 </a:t>
            </a:r>
            <a:r>
              <a:rPr lang="en-GB" baseline="0" dirty="0"/>
              <a:t>operating or something very similar to it. So it is worth reiterating to the delegates that PRINCE2 can help a basic environment or a reasonably mature environment with such concepts as project management and project </a:t>
            </a:r>
            <a:r>
              <a:rPr lang="en-GB" baseline="0" dirty="0" smtClean="0"/>
              <a:t>direction. However, </a:t>
            </a:r>
            <a:r>
              <a:rPr lang="en-GB" baseline="0" dirty="0"/>
              <a:t>as described in sections 3.2, 3.3 and </a:t>
            </a:r>
            <a:r>
              <a:rPr lang="en-GB" baseline="0" dirty="0" smtClean="0"/>
              <a:t>3.4, </a:t>
            </a:r>
            <a:r>
              <a:rPr lang="en-GB" baseline="0" dirty="0"/>
              <a:t>it may be that PRINCE2 is not needed because the agile environment has been optimised to run projects correctly.</a:t>
            </a:r>
          </a:p>
          <a:p>
            <a:endParaRPr lang="en-GB" baseline="0" dirty="0"/>
          </a:p>
          <a:p>
            <a:r>
              <a:rPr lang="en-GB" baseline="0" dirty="0"/>
              <a:t>So, you probably never find an optimal form of </a:t>
            </a:r>
            <a:r>
              <a:rPr lang="en-GB" baseline="0" dirty="0" smtClean="0"/>
              <a:t>DP, as </a:t>
            </a:r>
            <a:r>
              <a:rPr lang="en-GB" baseline="0" dirty="0"/>
              <a:t>it means you do not need PRINCE2!</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100</a:t>
            </a:fld>
            <a:endParaRPr lang="en-GB"/>
          </a:p>
        </p:txBody>
      </p:sp>
    </p:spTree>
    <p:extLst>
      <p:ext uri="{BB962C8B-B14F-4D97-AF65-F5344CB8AC3E}">
        <p14:creationId xmlns:p14="http://schemas.microsoft.com/office/powerpoint/2010/main" val="230897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90BB60-7023-4175-9648-48DEDB0DE36A}" type="datetime1">
              <a:rPr lang="en-GB" smtClean="0"/>
              <a:t>11/09/2020</a:t>
            </a:fld>
            <a:endParaRPr lang="en-GB" dirty="0"/>
          </a:p>
        </p:txBody>
      </p:sp>
      <p:sp>
        <p:nvSpPr>
          <p:cNvPr id="5" name="Footer Placeholder 4"/>
          <p:cNvSpPr>
            <a:spLocks noGrp="1"/>
          </p:cNvSpPr>
          <p:nvPr>
            <p:ph type="ftr" sz="quarter" idx="11"/>
          </p:nvPr>
        </p:nvSpPr>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87578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4C438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71087A-5C3B-4A3F-97FE-4739FC0CA28A}" type="datetime1">
              <a:rPr lang="en-GB" smtClean="0"/>
              <a:t>11/09/2020</a:t>
            </a:fld>
            <a:endParaRPr lang="en-GB" dirty="0"/>
          </a:p>
        </p:txBody>
      </p:sp>
      <p:sp>
        <p:nvSpPr>
          <p:cNvPr id="6" name="Footer Placeholder 5"/>
          <p:cNvSpPr>
            <a:spLocks noGrp="1"/>
          </p:cNvSpPr>
          <p:nvPr>
            <p:ph type="ftr" sz="quarter" idx="11"/>
          </p:nvPr>
        </p:nvSpPr>
        <p:spPr/>
        <p:txBody>
          <a:bodyPr/>
          <a:lstStyle/>
          <a:p>
            <a:r>
              <a:rPr lang="en-GB" smtClean="0"/>
              <a:t>CONFIDENTIAL</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62019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38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7D51C-ED3F-435B-ADA9-E3C8A56D15CA}" type="datetime1">
              <a:rPr lang="en-GB" smtClean="0"/>
              <a:t>11/09/2020</a:t>
            </a:fld>
            <a:endParaRPr lang="en-GB" dirty="0"/>
          </a:p>
        </p:txBody>
      </p:sp>
      <p:sp>
        <p:nvSpPr>
          <p:cNvPr id="5" name="Footer Placeholder 4"/>
          <p:cNvSpPr>
            <a:spLocks noGrp="1"/>
          </p:cNvSpPr>
          <p:nvPr>
            <p:ph type="ftr" sz="quarter" idx="11"/>
          </p:nvPr>
        </p:nvSpPr>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94038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A5DDA-8A45-4532-B5F9-6AC422F269D4}" type="datetime1">
              <a:rPr lang="en-GB" smtClean="0"/>
              <a:t>11/09/2020</a:t>
            </a:fld>
            <a:endParaRPr lang="en-GB" dirty="0"/>
          </a:p>
        </p:txBody>
      </p:sp>
      <p:sp>
        <p:nvSpPr>
          <p:cNvPr id="5" name="Footer Placeholder 4"/>
          <p:cNvSpPr>
            <a:spLocks noGrp="1"/>
          </p:cNvSpPr>
          <p:nvPr>
            <p:ph type="ftr" sz="quarter" idx="11"/>
          </p:nvPr>
        </p:nvSpPr>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73788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DCC3F6-EF21-475A-981F-0F3CD8DAB89C}" type="datetime1">
              <a:rPr lang="en-GB" smtClean="0"/>
              <a:t>11/09/2020</a:t>
            </a:fld>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
        <p:nvSpPr>
          <p:cNvPr id="9"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Footer Placeholder 4"/>
          <p:cNvSpPr>
            <a:spLocks noGrp="1"/>
          </p:cNvSpPr>
          <p:nvPr>
            <p:ph type="ftr" sz="quarter" idx="11"/>
          </p:nvPr>
        </p:nvSpPr>
        <p:spPr>
          <a:xfrm>
            <a:off x="4225213" y="6356350"/>
            <a:ext cx="4114800" cy="365125"/>
          </a:xfrm>
        </p:spPr>
        <p:txBody>
          <a:bodyPr/>
          <a:lstStyle>
            <a:lvl1pPr>
              <a:defRPr/>
            </a:lvl1pPr>
          </a:lstStyle>
          <a:p>
            <a:r>
              <a:rPr lang="en-GB" dirty="0"/>
              <a:t>CONFIDENTIAL</a:t>
            </a:r>
          </a:p>
        </p:txBody>
      </p:sp>
    </p:spTree>
    <p:extLst>
      <p:ext uri="{BB962C8B-B14F-4D97-AF65-F5344CB8AC3E}">
        <p14:creationId xmlns:p14="http://schemas.microsoft.com/office/powerpoint/2010/main" val="1771984383"/>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5B34FF-9B81-4B32-9080-0245572442F7}" type="datetime1">
              <a:rPr lang="en-GB" smtClean="0"/>
              <a:t>11/09/2020</a:t>
            </a:fld>
            <a:endParaRPr lang="en-GB" dirty="0"/>
          </a:p>
        </p:txBody>
      </p:sp>
      <p:sp>
        <p:nvSpPr>
          <p:cNvPr id="5" name="Footer Placeholder 4"/>
          <p:cNvSpPr>
            <a:spLocks noGrp="1"/>
          </p:cNvSpPr>
          <p:nvPr>
            <p:ph type="ftr" sz="quarter" idx="11"/>
          </p:nvPr>
        </p:nvSpPr>
        <p:spPr>
          <a:xfrm>
            <a:off x="4225213" y="6356350"/>
            <a:ext cx="4114800" cy="365125"/>
          </a:xfrm>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
        <p:nvSpPr>
          <p:cNvPr id="9"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75664691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09FAAC-8EC4-430E-ADA0-1AF82ABE29D5}" type="datetime1">
              <a:rPr lang="en-GB" smtClean="0"/>
              <a:t>11/09/2020</a:t>
            </a:fld>
            <a:endParaRPr lang="en-GB" dirty="0"/>
          </a:p>
        </p:txBody>
      </p:sp>
      <p:sp>
        <p:nvSpPr>
          <p:cNvPr id="4" name="Footer Placeholder 3"/>
          <p:cNvSpPr>
            <a:spLocks noGrp="1"/>
          </p:cNvSpPr>
          <p:nvPr>
            <p:ph type="ftr" sz="quarter" idx="11"/>
          </p:nvPr>
        </p:nvSpPr>
        <p:spPr/>
        <p:txBody>
          <a:bodyPr/>
          <a:lstStyle/>
          <a:p>
            <a:r>
              <a:rPr lang="en-GB" smtClean="0"/>
              <a:t>CONFIDENTIAL</a:t>
            </a:r>
            <a:endParaRPr lang="en-GB"/>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a:p>
        </p:txBody>
      </p:sp>
      <p:sp>
        <p:nvSpPr>
          <p:cNvPr id="7" name="Text Placeholder 2"/>
          <p:cNvSpPr>
            <a:spLocks noGrp="1"/>
          </p:cNvSpPr>
          <p:nvPr>
            <p:ph idx="13"/>
          </p:nvPr>
        </p:nvSpPr>
        <p:spPr>
          <a:xfrm>
            <a:off x="6303701" y="1442878"/>
            <a:ext cx="5080518" cy="4799013"/>
          </a:xfrm>
          <a:prstGeom prst="rect">
            <a:avLst/>
          </a:prstGeom>
        </p:spPr>
        <p:txBody>
          <a:bodyPr vert="horz" lIns="91440" tIns="45720" rIns="91440" bIns="45720" rtlCol="0">
            <a:normAutofit/>
          </a:bodyPr>
          <a:lstStyle>
            <a:lvl1pPr marL="285750" indent="-285750">
              <a:buClr>
                <a:srgbClr val="4C4383"/>
              </a:buClr>
              <a:buFont typeface="Arial" panose="020B0604020202020204" pitchFamily="34" charset="0"/>
              <a:buChar char="•"/>
              <a:defRPr/>
            </a:lvl1pPr>
          </a:lstStyle>
          <a:p>
            <a:pPr lvl="0"/>
            <a:endParaRPr lang="en-GB" dirty="0"/>
          </a:p>
        </p:txBody>
      </p:sp>
      <p:sp>
        <p:nvSpPr>
          <p:cNvPr id="8" name="Content Placeholder 2"/>
          <p:cNvSpPr>
            <a:spLocks noGrp="1"/>
          </p:cNvSpPr>
          <p:nvPr>
            <p:ph sz="quarter" idx="14"/>
          </p:nvPr>
        </p:nvSpPr>
        <p:spPr>
          <a:xfrm>
            <a:off x="233264" y="1417479"/>
            <a:ext cx="5845629" cy="4824412"/>
          </a:xfrm>
          <a:prstGeom prst="rect">
            <a:avLst/>
          </a:prstGeom>
        </p:spPr>
        <p:txBody>
          <a:bodyPr/>
          <a:lstStyle>
            <a:lvl1pPr>
              <a:buClr>
                <a:srgbClr val="4C4383"/>
              </a:buClr>
              <a:defRPr>
                <a:solidFill>
                  <a:schemeClr val="tx1">
                    <a:lumMod val="50000"/>
                    <a:lumOff val="50000"/>
                  </a:schemeClr>
                </a:solidFill>
              </a:defRPr>
            </a:lvl1pPr>
            <a:lvl2pPr>
              <a:buClr>
                <a:srgbClr val="4C4383"/>
              </a:buClr>
              <a:defRPr>
                <a:solidFill>
                  <a:schemeClr val="tx1">
                    <a:lumMod val="50000"/>
                    <a:lumOff val="50000"/>
                  </a:schemeClr>
                </a:solidFill>
              </a:defRPr>
            </a:lvl2pPr>
            <a:lvl3pPr>
              <a:buClr>
                <a:srgbClr val="4C4383"/>
              </a:buClr>
              <a:defRPr>
                <a:solidFill>
                  <a:schemeClr val="tx1">
                    <a:lumMod val="50000"/>
                    <a:lumOff val="50000"/>
                  </a:schemeClr>
                </a:solidFill>
              </a:defRPr>
            </a:lvl3pPr>
            <a:lvl4pPr>
              <a:buClr>
                <a:srgbClr val="4C4383"/>
              </a:buClr>
              <a:defRPr>
                <a:solidFill>
                  <a:schemeClr val="tx1">
                    <a:lumMod val="50000"/>
                    <a:lumOff val="50000"/>
                  </a:schemeClr>
                </a:solidFill>
              </a:defRPr>
            </a:lvl4pPr>
            <a:lvl5pPr>
              <a:buClr>
                <a:srgbClr val="4C4383"/>
              </a:buCl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557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E2BD49-1814-41E9-840F-338591DD95E6}" type="datetime1">
              <a:rPr lang="en-GB" smtClean="0"/>
              <a:t>11/09/2020</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
        <p:nvSpPr>
          <p:cNvPr id="9" name="Title Placeholder 1"/>
          <p:cNvSpPr>
            <a:spLocks noGrp="1"/>
          </p:cNvSpPr>
          <p:nvPr>
            <p:ph type="title"/>
          </p:nvPr>
        </p:nvSpPr>
        <p:spPr>
          <a:xfrm>
            <a:off x="228600" y="669073"/>
            <a:ext cx="11564938" cy="664427"/>
          </a:xfrm>
          <a:prstGeom prst="rect">
            <a:avLst/>
          </a:prstGeom>
        </p:spPr>
        <p:txBody>
          <a:bodyPr vert="horz" lIns="91440" tIns="45720" rIns="91440" bIns="45720" rtlCol="0" anchor="ctr">
            <a:normAutofit/>
          </a:bodyPr>
          <a:lstStyle>
            <a:lvl1pPr>
              <a:defRPr>
                <a:solidFill>
                  <a:srgbClr val="4C4383"/>
                </a:solidFill>
              </a:defRPr>
            </a:lvl1pPr>
          </a:lstStyle>
          <a:p>
            <a:r>
              <a:rPr lang="en-US" dirty="0"/>
              <a:t>Click to edit Master title style</a:t>
            </a:r>
            <a:endParaRPr lang="en-GB" dirty="0"/>
          </a:p>
        </p:txBody>
      </p:sp>
      <p:sp>
        <p:nvSpPr>
          <p:cNvPr id="3" name="Content Placeholder 2"/>
          <p:cNvSpPr>
            <a:spLocks noGrp="1"/>
          </p:cNvSpPr>
          <p:nvPr>
            <p:ph sz="quarter" idx="13"/>
          </p:nvPr>
        </p:nvSpPr>
        <p:spPr>
          <a:xfrm>
            <a:off x="228600" y="1417638"/>
            <a:ext cx="11564938" cy="4824412"/>
          </a:xfrm>
          <a:prstGeom prst="rect">
            <a:avLst/>
          </a:prstGeom>
        </p:spPr>
        <p:txBody>
          <a:bodyPr/>
          <a:lstStyle>
            <a:lvl1pPr>
              <a:buClr>
                <a:srgbClr val="4C4383"/>
              </a:buClr>
              <a:defRPr>
                <a:solidFill>
                  <a:schemeClr val="tx1">
                    <a:lumMod val="50000"/>
                    <a:lumOff val="50000"/>
                  </a:schemeClr>
                </a:solidFill>
              </a:defRPr>
            </a:lvl1pPr>
            <a:lvl2pPr>
              <a:buClr>
                <a:srgbClr val="C00000"/>
              </a:buClr>
              <a:defRPr>
                <a:solidFill>
                  <a:schemeClr val="tx1">
                    <a:lumMod val="50000"/>
                    <a:lumOff val="50000"/>
                  </a:schemeClr>
                </a:solidFill>
              </a:defRPr>
            </a:lvl2pPr>
            <a:lvl3pPr>
              <a:buClr>
                <a:srgbClr val="C00000"/>
              </a:buClr>
              <a:defRPr>
                <a:solidFill>
                  <a:schemeClr val="tx1">
                    <a:lumMod val="50000"/>
                    <a:lumOff val="50000"/>
                  </a:schemeClr>
                </a:solidFill>
              </a:defRPr>
            </a:lvl3pPr>
            <a:lvl4pPr>
              <a:buClr>
                <a:srgbClr val="C00000"/>
              </a:buClr>
              <a:defRPr>
                <a:solidFill>
                  <a:schemeClr val="tx1">
                    <a:lumMod val="50000"/>
                    <a:lumOff val="50000"/>
                  </a:schemeClr>
                </a:solidFill>
              </a:defRPr>
            </a:lvl4pPr>
            <a:lvl5pPr>
              <a:buClr>
                <a:srgbClr val="C00000"/>
              </a:buClr>
              <a:defRPr>
                <a:solidFill>
                  <a:schemeClr val="tx1">
                    <a:lumMod val="50000"/>
                    <a:lumOff val="50000"/>
                  </a:schemeClr>
                </a:solidFill>
              </a:defRPr>
            </a:lvl5pPr>
          </a:lstStyle>
          <a:p>
            <a:pPr lvl="0"/>
            <a:endParaRPr lang="en-GB" dirty="0"/>
          </a:p>
        </p:txBody>
      </p:sp>
    </p:spTree>
    <p:extLst>
      <p:ext uri="{BB962C8B-B14F-4D97-AF65-F5344CB8AC3E}">
        <p14:creationId xmlns:p14="http://schemas.microsoft.com/office/powerpoint/2010/main" val="365436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383"/>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5EBEB362-69A0-44A0-85DD-AB95ADB04720}" type="datetime1">
              <a:rPr lang="en-GB" smtClean="0"/>
              <a:t>11/09/2020</a:t>
            </a:fld>
            <a:endParaRPr lang="en-GB" dirty="0"/>
          </a:p>
        </p:txBody>
      </p:sp>
      <p:sp>
        <p:nvSpPr>
          <p:cNvPr id="4" name="Footer Placeholder 3"/>
          <p:cNvSpPr>
            <a:spLocks noGrp="1"/>
          </p:cNvSpPr>
          <p:nvPr>
            <p:ph type="ftr" sz="quarter" idx="11"/>
          </p:nvPr>
        </p:nvSpPr>
        <p:spPr/>
        <p:txBody>
          <a:bodyPr/>
          <a:lstStyle/>
          <a:p>
            <a:r>
              <a:rPr lang="en-GB" smtClean="0"/>
              <a:t>CONFIDENTIAL</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40597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5B463-D878-45A5-8CF0-11026031B4BC}" type="datetime1">
              <a:rPr lang="en-GB" smtClean="0"/>
              <a:t>11/09/2020</a:t>
            </a:fld>
            <a:endParaRPr lang="en-GB"/>
          </a:p>
        </p:txBody>
      </p:sp>
      <p:sp>
        <p:nvSpPr>
          <p:cNvPr id="3" name="Footer Placeholder 2"/>
          <p:cNvSpPr>
            <a:spLocks noGrp="1"/>
          </p:cNvSpPr>
          <p:nvPr>
            <p:ph type="ftr" sz="quarter" idx="11"/>
          </p:nvPr>
        </p:nvSpPr>
        <p:spPr/>
        <p:txBody>
          <a:bodyPr/>
          <a:lstStyle/>
          <a:p>
            <a:r>
              <a:rPr lang="en-GB" smtClean="0"/>
              <a:t>CONFIDENTIAL</a:t>
            </a:r>
            <a:endParaRPr lang="en-GB"/>
          </a:p>
        </p:txBody>
      </p:sp>
      <p:sp>
        <p:nvSpPr>
          <p:cNvPr id="4" name="Slide Number Placeholder 3"/>
          <p:cNvSpPr>
            <a:spLocks noGrp="1"/>
          </p:cNvSpPr>
          <p:nvPr>
            <p:ph type="sldNum" sz="quarter" idx="12"/>
          </p:nvPr>
        </p:nvSpPr>
        <p:spPr/>
        <p:txBody>
          <a:bodyPr/>
          <a:lstStyle/>
          <a:p>
            <a:fld id="{40B12B77-50B0-4444-BE68-9A2AC473F5F8}" type="slidenum">
              <a:rPr lang="en-GB" smtClean="0"/>
              <a:t>‹#›</a:t>
            </a:fld>
            <a:endParaRPr lang="en-GB"/>
          </a:p>
        </p:txBody>
      </p:sp>
      <p:sp>
        <p:nvSpPr>
          <p:cNvPr id="5"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Content Placeholder 2"/>
          <p:cNvSpPr>
            <a:spLocks noGrp="1"/>
          </p:cNvSpPr>
          <p:nvPr>
            <p:ph sz="quarter" idx="13"/>
          </p:nvPr>
        </p:nvSpPr>
        <p:spPr>
          <a:xfrm>
            <a:off x="228600" y="1417638"/>
            <a:ext cx="11564938" cy="4824412"/>
          </a:xfrm>
          <a:prstGeom prst="rect">
            <a:avLst/>
          </a:prstGeom>
        </p:spPr>
        <p:txBody>
          <a:bodyPr/>
          <a:lstStyle>
            <a:lvl1pPr>
              <a:buClr>
                <a:srgbClr val="4C4383"/>
              </a:buClr>
              <a:defRPr>
                <a:solidFill>
                  <a:schemeClr val="tx1">
                    <a:lumMod val="50000"/>
                    <a:lumOff val="50000"/>
                  </a:schemeClr>
                </a:solidFill>
              </a:defRPr>
            </a:lvl1pPr>
            <a:lvl2pPr>
              <a:buClr>
                <a:srgbClr val="C00000"/>
              </a:buClr>
              <a:defRPr>
                <a:solidFill>
                  <a:schemeClr val="tx1">
                    <a:lumMod val="50000"/>
                    <a:lumOff val="50000"/>
                  </a:schemeClr>
                </a:solidFill>
              </a:defRPr>
            </a:lvl2pPr>
            <a:lvl3pPr>
              <a:buClr>
                <a:srgbClr val="C00000"/>
              </a:buClr>
              <a:defRPr>
                <a:solidFill>
                  <a:schemeClr val="tx1">
                    <a:lumMod val="50000"/>
                    <a:lumOff val="50000"/>
                  </a:schemeClr>
                </a:solidFill>
              </a:defRPr>
            </a:lvl3pPr>
            <a:lvl4pPr>
              <a:buClr>
                <a:srgbClr val="C00000"/>
              </a:buClr>
              <a:defRPr>
                <a:solidFill>
                  <a:schemeClr val="tx1">
                    <a:lumMod val="50000"/>
                    <a:lumOff val="50000"/>
                  </a:schemeClr>
                </a:solidFill>
              </a:defRPr>
            </a:lvl4pPr>
            <a:lvl5pPr>
              <a:buClr>
                <a:srgbClr val="C00000"/>
              </a:buClr>
              <a:defRPr>
                <a:solidFill>
                  <a:schemeClr val="tx1">
                    <a:lumMod val="50000"/>
                    <a:lumOff val="50000"/>
                  </a:schemeClr>
                </a:solidFill>
              </a:defRPr>
            </a:lvl5pPr>
          </a:lstStyle>
          <a:p>
            <a:pPr lvl="0"/>
            <a:endParaRPr lang="en-GB" dirty="0"/>
          </a:p>
        </p:txBody>
      </p:sp>
    </p:spTree>
    <p:extLst>
      <p:ext uri="{BB962C8B-B14F-4D97-AF65-F5344CB8AC3E}">
        <p14:creationId xmlns:p14="http://schemas.microsoft.com/office/powerpoint/2010/main" val="18941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8C2B1A-3D52-485C-9FA7-7DFBE40A71D9}" type="datetime1">
              <a:rPr lang="en-GB" smtClean="0"/>
              <a:t>11/09/2020</a:t>
            </a:fld>
            <a:endParaRPr lang="en-GB" dirty="0"/>
          </a:p>
        </p:txBody>
      </p:sp>
      <p:sp>
        <p:nvSpPr>
          <p:cNvPr id="4" name="Footer Placeholder 3"/>
          <p:cNvSpPr>
            <a:spLocks noGrp="1"/>
          </p:cNvSpPr>
          <p:nvPr>
            <p:ph type="ftr" sz="quarter" idx="11"/>
          </p:nvPr>
        </p:nvSpPr>
        <p:spPr/>
        <p:txBody>
          <a:bodyPr/>
          <a:lstStyle/>
          <a:p>
            <a:r>
              <a:rPr lang="en-GB" smtClean="0"/>
              <a:t>CONFIDENTIAL</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a:p>
        </p:txBody>
      </p:sp>
      <p:sp>
        <p:nvSpPr>
          <p:cNvPr id="6" name="Rectangle 6"/>
          <p:cNvSpPr/>
          <p:nvPr userDrawn="1"/>
        </p:nvSpPr>
        <p:spPr>
          <a:xfrm flipH="1" flipV="1">
            <a:off x="8222" y="657922"/>
            <a:ext cx="7237145" cy="6200078"/>
          </a:xfrm>
          <a:custGeom>
            <a:avLst/>
            <a:gdLst>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9912 w 9793249"/>
              <a:gd name="connsiteY0" fmla="*/ 0 h 669073"/>
              <a:gd name="connsiteX1" fmla="*/ 9793249 w 9793249"/>
              <a:gd name="connsiteY1" fmla="*/ 0 h 669073"/>
              <a:gd name="connsiteX2" fmla="*/ 9793249 w 9793249"/>
              <a:gd name="connsiteY2" fmla="*/ 669073 h 669073"/>
              <a:gd name="connsiteX3" fmla="*/ 9912 w 9793249"/>
              <a:gd name="connsiteY3" fmla="*/ 669073 h 669073"/>
              <a:gd name="connsiteX4" fmla="*/ 9912 w 9793249"/>
              <a:gd name="connsiteY4" fmla="*/ 0 h 669073"/>
              <a:gd name="connsiteX0" fmla="*/ 412595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412595 w 9783337"/>
              <a:gd name="connsiteY4" fmla="*/ 0 h 669073"/>
              <a:gd name="connsiteX0" fmla="*/ 414657 w 9785399"/>
              <a:gd name="connsiteY0" fmla="*/ 0 h 669073"/>
              <a:gd name="connsiteX1" fmla="*/ 9785399 w 9785399"/>
              <a:gd name="connsiteY1" fmla="*/ 0 h 669073"/>
              <a:gd name="connsiteX2" fmla="*/ 9785399 w 9785399"/>
              <a:gd name="connsiteY2" fmla="*/ 669073 h 669073"/>
              <a:gd name="connsiteX3" fmla="*/ 2062 w 9785399"/>
              <a:gd name="connsiteY3" fmla="*/ 669073 h 669073"/>
              <a:gd name="connsiteX4" fmla="*/ 414657 w 9785399"/>
              <a:gd name="connsiteY4" fmla="*/ 0 h 669073"/>
              <a:gd name="connsiteX0" fmla="*/ 724829 w 9783337"/>
              <a:gd name="connsiteY0" fmla="*/ 11151 h 669073"/>
              <a:gd name="connsiteX1" fmla="*/ 9783337 w 9783337"/>
              <a:gd name="connsiteY1" fmla="*/ 0 h 669073"/>
              <a:gd name="connsiteX2" fmla="*/ 9783337 w 9783337"/>
              <a:gd name="connsiteY2" fmla="*/ 669073 h 669073"/>
              <a:gd name="connsiteX3" fmla="*/ 0 w 9783337"/>
              <a:gd name="connsiteY3" fmla="*/ 669073 h 669073"/>
              <a:gd name="connsiteX4" fmla="*/ 724829 w 9783337"/>
              <a:gd name="connsiteY4" fmla="*/ 11151 h 669073"/>
              <a:gd name="connsiteX0" fmla="*/ 702526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702526 w 9783337"/>
              <a:gd name="connsiteY4" fmla="*/ 0 h 669073"/>
              <a:gd name="connsiteX0" fmla="*/ 3780200 w 9783337"/>
              <a:gd name="connsiteY0" fmla="*/ 1369 h 669073"/>
              <a:gd name="connsiteX1" fmla="*/ 9783337 w 9783337"/>
              <a:gd name="connsiteY1" fmla="*/ 0 h 669073"/>
              <a:gd name="connsiteX2" fmla="*/ 9783337 w 9783337"/>
              <a:gd name="connsiteY2" fmla="*/ 669073 h 669073"/>
              <a:gd name="connsiteX3" fmla="*/ 0 w 9783337"/>
              <a:gd name="connsiteY3" fmla="*/ 669073 h 669073"/>
              <a:gd name="connsiteX4" fmla="*/ 3780200 w 9783337"/>
              <a:gd name="connsiteY4" fmla="*/ 1369 h 669073"/>
              <a:gd name="connsiteX0" fmla="*/ 3780200 w 9783337"/>
              <a:gd name="connsiteY0" fmla="*/ 1369 h 669073"/>
              <a:gd name="connsiteX1" fmla="*/ 9783337 w 9783337"/>
              <a:gd name="connsiteY1" fmla="*/ 0 h 669073"/>
              <a:gd name="connsiteX2" fmla="*/ 9783337 w 9783337"/>
              <a:gd name="connsiteY2" fmla="*/ 669073 h 669073"/>
              <a:gd name="connsiteX3" fmla="*/ 0 w 9783337"/>
              <a:gd name="connsiteY3" fmla="*/ 669073 h 669073"/>
              <a:gd name="connsiteX4" fmla="*/ 3780200 w 9783337"/>
              <a:gd name="connsiteY4" fmla="*/ 1369 h 6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3337" h="669073">
                <a:moveTo>
                  <a:pt x="3780200" y="1369"/>
                </a:moveTo>
                <a:lnTo>
                  <a:pt x="9783337" y="0"/>
                </a:lnTo>
                <a:lnTo>
                  <a:pt x="9783337" y="669073"/>
                </a:lnTo>
                <a:lnTo>
                  <a:pt x="0" y="669073"/>
                </a:lnTo>
                <a:cubicBezTo>
                  <a:pt x="0" y="446049"/>
                  <a:pt x="621431" y="219893"/>
                  <a:pt x="3780200" y="1369"/>
                </a:cubicBezTo>
                <a:close/>
              </a:path>
            </a:pathLst>
          </a:custGeom>
          <a:solidFill>
            <a:srgbClr val="4C4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61950" y="2187148"/>
            <a:ext cx="4743450"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6500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228600" indent="-228600">
              <a:buClr>
                <a:srgbClr val="4C4383"/>
              </a:buClr>
              <a:buFont typeface="Trebuchet MS" panose="020B0603020202020204" pitchFamily="34" charset="0"/>
              <a:buChar char="•"/>
              <a:defRPr/>
            </a:lvl1pPr>
            <a:lvl2pPr marL="685800" indent="-228600">
              <a:buClr>
                <a:srgbClr val="4C4383"/>
              </a:buClr>
              <a:buFont typeface="Trebuchet MS" panose="020B0603020202020204" pitchFamily="34" charset="0"/>
              <a:buChar char="•"/>
              <a:defRPr/>
            </a:lvl2pPr>
            <a:lvl3pPr marL="1143000" indent="-228600">
              <a:buClr>
                <a:srgbClr val="4C4383"/>
              </a:buClr>
              <a:buFont typeface="Trebuchet MS" panose="020B0603020202020204" pitchFamily="34" charset="0"/>
              <a:buChar char="•"/>
              <a:defRPr/>
            </a:lvl3pPr>
            <a:lvl4pPr marL="1600200" indent="-228600">
              <a:buClr>
                <a:srgbClr val="4C4383"/>
              </a:buClr>
              <a:buFont typeface="Trebuchet MS" panose="020B0603020202020204" pitchFamily="34" charset="0"/>
              <a:buChar char="•"/>
              <a:defRPr/>
            </a:lvl4pPr>
            <a:lvl5pPr marL="2057400" indent="-228600">
              <a:buClr>
                <a:srgbClr val="4C4383"/>
              </a:buClr>
              <a:buFont typeface="Trebuchet MS" panose="020B0603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E736D47-6F04-4D81-9EFE-685D732C8585}" type="datetime1">
              <a:rPr lang="en-GB" smtClean="0"/>
              <a:t>11/09/2020</a:t>
            </a:fld>
            <a:endParaRPr lang="en-GB" dirty="0"/>
          </a:p>
        </p:txBody>
      </p:sp>
      <p:sp>
        <p:nvSpPr>
          <p:cNvPr id="5" name="Footer Placeholder 4"/>
          <p:cNvSpPr>
            <a:spLocks noGrp="1"/>
          </p:cNvSpPr>
          <p:nvPr>
            <p:ph type="ftr" sz="quarter" idx="11"/>
          </p:nvPr>
        </p:nvSpPr>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37095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E350A-EDEC-4D86-B911-83121DEF9A5E}" type="datetime1">
              <a:rPr lang="en-GB" smtClean="0"/>
              <a:t>11/09/2020</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31117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4093" y="409730"/>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314093" y="1822450"/>
            <a:ext cx="5181600" cy="4351338"/>
          </a:xfrm>
        </p:spPr>
        <p:txBody>
          <a:bodyPr/>
          <a:lstStyle>
            <a:lvl1pPr>
              <a:defRPr>
                <a:solidFill>
                  <a:srgbClr val="4C4383"/>
                </a:solidFill>
              </a:defRPr>
            </a:lvl1pPr>
            <a:lvl2pPr>
              <a:defRPr>
                <a:solidFill>
                  <a:srgbClr val="4C4383"/>
                </a:solidFill>
              </a:defRPr>
            </a:lvl2pPr>
            <a:lvl3pPr>
              <a:defRPr>
                <a:solidFill>
                  <a:srgbClr val="4C4383"/>
                </a:solidFill>
              </a:defRPr>
            </a:lvl3pPr>
            <a:lvl4pPr>
              <a:defRPr>
                <a:solidFill>
                  <a:srgbClr val="4C4383"/>
                </a:solidFill>
              </a:defRPr>
            </a:lvl4pPr>
            <a:lvl5pPr>
              <a:defRPr>
                <a:solidFill>
                  <a:srgbClr val="4C438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819275"/>
            <a:ext cx="5181600" cy="4351338"/>
          </a:xfrm>
        </p:spPr>
        <p:txBody>
          <a:bodyPr/>
          <a:lstStyle>
            <a:lvl1pPr>
              <a:defRPr>
                <a:solidFill>
                  <a:srgbClr val="4C4383"/>
                </a:solidFill>
              </a:defRPr>
            </a:lvl1pPr>
            <a:lvl2pPr>
              <a:defRPr>
                <a:solidFill>
                  <a:srgbClr val="4C4383"/>
                </a:solidFill>
              </a:defRPr>
            </a:lvl2pPr>
            <a:lvl3pPr>
              <a:defRPr>
                <a:solidFill>
                  <a:srgbClr val="4C4383"/>
                </a:solidFill>
              </a:defRPr>
            </a:lvl3pPr>
            <a:lvl4pPr>
              <a:defRPr>
                <a:solidFill>
                  <a:srgbClr val="4C4383"/>
                </a:solidFill>
              </a:defRPr>
            </a:lvl4pPr>
            <a:lvl5pPr>
              <a:defRPr>
                <a:solidFill>
                  <a:srgbClr val="4C438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894E34B3-3010-46CC-953E-F33DD65E96B7}" type="datetime1">
              <a:rPr lang="en-GB" smtClean="0"/>
              <a:t>11/09/2020</a:t>
            </a:fld>
            <a:endParaRPr lang="en-GB" dirty="0"/>
          </a:p>
        </p:txBody>
      </p:sp>
      <p:sp>
        <p:nvSpPr>
          <p:cNvPr id="6" name="Footer Placeholder 5"/>
          <p:cNvSpPr>
            <a:spLocks noGrp="1"/>
          </p:cNvSpPr>
          <p:nvPr>
            <p:ph type="ftr" sz="quarter" idx="11"/>
          </p:nvPr>
        </p:nvSpPr>
        <p:spPr/>
        <p:txBody>
          <a:bodyPr/>
          <a:lstStyle/>
          <a:p>
            <a:r>
              <a:rPr lang="en-GB" smtClean="0"/>
              <a:t>CONFIDENTIAL</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04256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1914" y="415862"/>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301914" y="178109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9886" y="257700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61931" y="177199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1931" y="259983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A7F8B6-B5D2-4AA6-8D30-28E135D49F71}" type="datetime1">
              <a:rPr lang="en-GB" smtClean="0"/>
              <a:t>11/09/2020</a:t>
            </a:fld>
            <a:endParaRPr lang="en-GB" dirty="0"/>
          </a:p>
        </p:txBody>
      </p:sp>
      <p:sp>
        <p:nvSpPr>
          <p:cNvPr id="8" name="Footer Placeholder 7"/>
          <p:cNvSpPr>
            <a:spLocks noGrp="1"/>
          </p:cNvSpPr>
          <p:nvPr>
            <p:ph type="ftr" sz="quarter" idx="11"/>
          </p:nvPr>
        </p:nvSpPr>
        <p:spPr/>
        <p:txBody>
          <a:bodyPr/>
          <a:lstStyle/>
          <a:p>
            <a:r>
              <a:rPr lang="en-GB" smtClean="0"/>
              <a:t>CONFIDENTIAL</a:t>
            </a:r>
            <a:endParaRPr lang="en-GB" dirty="0"/>
          </a:p>
        </p:txBody>
      </p:sp>
      <p:sp>
        <p:nvSpPr>
          <p:cNvPr id="9" name="Slide Number Placeholder 8"/>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7196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702" y="416646"/>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06E81D5C-1EAA-482A-9E8F-A72727EAC891}" type="datetime1">
              <a:rPr lang="en-GB" smtClean="0"/>
              <a:t>11/09/2020</a:t>
            </a:fld>
            <a:endParaRPr lang="en-GB" dirty="0"/>
          </a:p>
        </p:txBody>
      </p:sp>
      <p:sp>
        <p:nvSpPr>
          <p:cNvPr id="4" name="Footer Placeholder 3"/>
          <p:cNvSpPr>
            <a:spLocks noGrp="1"/>
          </p:cNvSpPr>
          <p:nvPr>
            <p:ph type="ftr" sz="quarter" idx="11"/>
          </p:nvPr>
        </p:nvSpPr>
        <p:spPr/>
        <p:txBody>
          <a:bodyPr/>
          <a:lstStyle/>
          <a:p>
            <a:r>
              <a:rPr lang="en-GB" smtClean="0"/>
              <a:t>CONFIDENTIAL</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14122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FB90F-71E0-4583-AA0A-F2162CFC99E8}" type="datetime1">
              <a:rPr lang="en-GB" smtClean="0"/>
              <a:t>11/09/2020</a:t>
            </a:fld>
            <a:endParaRPr lang="en-GB" dirty="0"/>
          </a:p>
        </p:txBody>
      </p:sp>
      <p:sp>
        <p:nvSpPr>
          <p:cNvPr id="3" name="Footer Placeholder 2"/>
          <p:cNvSpPr>
            <a:spLocks noGrp="1"/>
          </p:cNvSpPr>
          <p:nvPr>
            <p:ph type="ftr" sz="quarter" idx="11"/>
          </p:nvPr>
        </p:nvSpPr>
        <p:spPr/>
        <p:txBody>
          <a:bodyPr/>
          <a:lstStyle/>
          <a:p>
            <a:r>
              <a:rPr lang="en-GB" smtClean="0"/>
              <a:t>CONFIDENTIAL</a:t>
            </a:r>
            <a:endParaRPr lang="en-GB" dirty="0"/>
          </a:p>
        </p:txBody>
      </p:sp>
      <p:sp>
        <p:nvSpPr>
          <p:cNvPr id="4" name="Slide Number Placeholder 3"/>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176116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4C438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buClr>
                <a:srgbClr val="4C4383"/>
              </a:buClr>
              <a:defRPr sz="3200"/>
            </a:lvl1pPr>
            <a:lvl2pPr>
              <a:buClr>
                <a:srgbClr val="4C4383"/>
              </a:buClr>
              <a:defRPr sz="2800"/>
            </a:lvl2pPr>
            <a:lvl3pPr>
              <a:buClr>
                <a:srgbClr val="4C4383"/>
              </a:buClr>
              <a:defRPr sz="2400"/>
            </a:lvl3pPr>
            <a:lvl4pPr>
              <a:buClr>
                <a:srgbClr val="4C4383"/>
              </a:buClr>
              <a:defRPr sz="2000"/>
            </a:lvl4pPr>
            <a:lvl5pPr>
              <a:buClr>
                <a:srgbClr val="4C4383"/>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90B03C-3D72-452E-9FC0-7ECEB51A0472}" type="datetime1">
              <a:rPr lang="en-GB" smtClean="0"/>
              <a:t>11/09/2020</a:t>
            </a:fld>
            <a:endParaRPr lang="en-GB" dirty="0"/>
          </a:p>
        </p:txBody>
      </p:sp>
      <p:sp>
        <p:nvSpPr>
          <p:cNvPr id="6" name="Footer Placeholder 5"/>
          <p:cNvSpPr>
            <a:spLocks noGrp="1"/>
          </p:cNvSpPr>
          <p:nvPr>
            <p:ph type="ftr" sz="quarter" idx="11"/>
          </p:nvPr>
        </p:nvSpPr>
        <p:spPr/>
        <p:txBody>
          <a:bodyPr/>
          <a:lstStyle/>
          <a:p>
            <a:r>
              <a:rPr lang="en-GB" smtClean="0"/>
              <a:t>CONFIDENTIAL</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192005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58" y="38649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5355" y="182398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611200" y="63576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7FD4E-37D3-42A8-B857-52CFE473121E}" type="datetime1">
              <a:rPr lang="en-GB" smtClean="0"/>
              <a:t>11/09/2020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CONFIDENTIAL</a:t>
            </a:r>
            <a:endParaRPr lang="en-GB" dirty="0"/>
          </a:p>
        </p:txBody>
      </p:sp>
      <p:sp>
        <p:nvSpPr>
          <p:cNvPr id="6" name="Slide Number Placeholder 5"/>
          <p:cNvSpPr>
            <a:spLocks noGrp="1"/>
          </p:cNvSpPr>
          <p:nvPr>
            <p:ph type="sldNum" sz="quarter" idx="4"/>
          </p:nvPr>
        </p:nvSpPr>
        <p:spPr>
          <a:xfrm>
            <a:off x="328958" y="6357600"/>
            <a:ext cx="2743200" cy="365125"/>
          </a:xfrm>
          <a:prstGeom prst="rect">
            <a:avLst/>
          </a:prstGeom>
        </p:spPr>
        <p:txBody>
          <a:bodyPr vert="horz" lIns="91440" tIns="45720" rIns="91440" bIns="45720" rtlCol="0" anchor="ctr"/>
          <a:lstStyle>
            <a:lvl1pPr algn="l">
              <a:defRPr sz="2400">
                <a:solidFill>
                  <a:schemeClr val="tx1">
                    <a:tint val="75000"/>
                  </a:schemeClr>
                </a:solidFill>
              </a:defRPr>
            </a:lvl1pPr>
          </a:lstStyle>
          <a:p>
            <a:fld id="{40B12B77-50B0-4444-BE68-9A2AC473F5F8}" type="slidenum">
              <a:rPr lang="en-GB" smtClean="0"/>
              <a:pPr/>
              <a:t>‹#›</a:t>
            </a:fld>
            <a:endParaRPr lang="en-GB" dirty="0"/>
          </a:p>
        </p:txBody>
      </p:sp>
      <p:sp>
        <p:nvSpPr>
          <p:cNvPr id="7" name="Rectangle 6"/>
          <p:cNvSpPr/>
          <p:nvPr userDrawn="1"/>
        </p:nvSpPr>
        <p:spPr>
          <a:xfrm>
            <a:off x="2408662" y="0"/>
            <a:ext cx="9783337" cy="669073"/>
          </a:xfrm>
          <a:custGeom>
            <a:avLst/>
            <a:gdLst>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9912 w 9793249"/>
              <a:gd name="connsiteY0" fmla="*/ 0 h 669073"/>
              <a:gd name="connsiteX1" fmla="*/ 9793249 w 9793249"/>
              <a:gd name="connsiteY1" fmla="*/ 0 h 669073"/>
              <a:gd name="connsiteX2" fmla="*/ 9793249 w 9793249"/>
              <a:gd name="connsiteY2" fmla="*/ 669073 h 669073"/>
              <a:gd name="connsiteX3" fmla="*/ 9912 w 9793249"/>
              <a:gd name="connsiteY3" fmla="*/ 669073 h 669073"/>
              <a:gd name="connsiteX4" fmla="*/ 9912 w 9793249"/>
              <a:gd name="connsiteY4" fmla="*/ 0 h 669073"/>
              <a:gd name="connsiteX0" fmla="*/ 412595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412595 w 9783337"/>
              <a:gd name="connsiteY4" fmla="*/ 0 h 669073"/>
              <a:gd name="connsiteX0" fmla="*/ 414657 w 9785399"/>
              <a:gd name="connsiteY0" fmla="*/ 0 h 669073"/>
              <a:gd name="connsiteX1" fmla="*/ 9785399 w 9785399"/>
              <a:gd name="connsiteY1" fmla="*/ 0 h 669073"/>
              <a:gd name="connsiteX2" fmla="*/ 9785399 w 9785399"/>
              <a:gd name="connsiteY2" fmla="*/ 669073 h 669073"/>
              <a:gd name="connsiteX3" fmla="*/ 2062 w 9785399"/>
              <a:gd name="connsiteY3" fmla="*/ 669073 h 669073"/>
              <a:gd name="connsiteX4" fmla="*/ 414657 w 9785399"/>
              <a:gd name="connsiteY4" fmla="*/ 0 h 669073"/>
              <a:gd name="connsiteX0" fmla="*/ 724829 w 9783337"/>
              <a:gd name="connsiteY0" fmla="*/ 11151 h 669073"/>
              <a:gd name="connsiteX1" fmla="*/ 9783337 w 9783337"/>
              <a:gd name="connsiteY1" fmla="*/ 0 h 669073"/>
              <a:gd name="connsiteX2" fmla="*/ 9783337 w 9783337"/>
              <a:gd name="connsiteY2" fmla="*/ 669073 h 669073"/>
              <a:gd name="connsiteX3" fmla="*/ 0 w 9783337"/>
              <a:gd name="connsiteY3" fmla="*/ 669073 h 669073"/>
              <a:gd name="connsiteX4" fmla="*/ 724829 w 9783337"/>
              <a:gd name="connsiteY4" fmla="*/ 11151 h 669073"/>
              <a:gd name="connsiteX0" fmla="*/ 702526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702526 w 9783337"/>
              <a:gd name="connsiteY4" fmla="*/ 0 h 6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3337" h="669073">
                <a:moveTo>
                  <a:pt x="702526" y="0"/>
                </a:moveTo>
                <a:lnTo>
                  <a:pt x="9783337" y="0"/>
                </a:lnTo>
                <a:lnTo>
                  <a:pt x="9783337" y="669073"/>
                </a:lnTo>
                <a:lnTo>
                  <a:pt x="0" y="669073"/>
                </a:lnTo>
                <a:cubicBezTo>
                  <a:pt x="0" y="446049"/>
                  <a:pt x="234174" y="122663"/>
                  <a:pt x="702526" y="0"/>
                </a:cubicBezTo>
                <a:close/>
              </a:path>
            </a:pathLst>
          </a:custGeom>
          <a:solidFill>
            <a:srgbClr val="4C43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p:cNvSpPr txBox="1">
            <a:spLocks/>
          </p:cNvSpPr>
          <p:nvPr userDrawn="1"/>
        </p:nvSpPr>
        <p:spPr>
          <a:xfrm>
            <a:off x="228600" y="1445418"/>
            <a:ext cx="11125200" cy="4799013"/>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rgbClr val="C00000"/>
              </a:buClr>
              <a:buFont typeface="Arial" panose="020B0604020202020204" pitchFamily="34" charset="0"/>
              <a:buChar char="•"/>
              <a:defRPr sz="16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Content Placeholder 2"/>
          <p:cNvSpPr txBox="1">
            <a:spLocks/>
          </p:cNvSpPr>
          <p:nvPr userDrawn="1"/>
        </p:nvSpPr>
        <p:spPr>
          <a:xfrm>
            <a:off x="228600" y="1417638"/>
            <a:ext cx="11564938" cy="4824412"/>
          </a:xfrm>
          <a:prstGeom prst="rect">
            <a:avLst/>
          </a:prstGeom>
        </p:spPr>
        <p:txBody>
          <a:bodyPr/>
          <a:lstStyle>
            <a:lvl1pPr marL="285750" indent="-285750" algn="l" defTabSz="914400" rtl="0" eaLnBrk="1" latinLnBrk="0" hangingPunct="1">
              <a:lnSpc>
                <a:spcPct val="90000"/>
              </a:lnSpc>
              <a:spcBef>
                <a:spcPts val="10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1" name="Picture 10">
            <a:extLst>
              <a:ext uri="{FF2B5EF4-FFF2-40B4-BE49-F238E27FC236}">
                <a16:creationId xmlns:a16="http://schemas.microsoft.com/office/drawing/2014/main" xmlns="" id="{D75D1189-11F4-428C-8A11-E2F9D339347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39446" y="118018"/>
            <a:ext cx="1661970" cy="490803"/>
          </a:xfrm>
          <a:prstGeom prst="rect">
            <a:avLst/>
          </a:prstGeom>
        </p:spPr>
      </p:pic>
    </p:spTree>
    <p:extLst>
      <p:ext uri="{BB962C8B-B14F-4D97-AF65-F5344CB8AC3E}">
        <p14:creationId xmlns:p14="http://schemas.microsoft.com/office/powerpoint/2010/main" val="3594448851"/>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56" r:id="rId15"/>
    <p:sldLayoutId id="2147483651" r:id="rId16"/>
    <p:sldLayoutId id="2147483657" r:id="rId17"/>
    <p:sldLayoutId id="2147483655" r:id="rId18"/>
  </p:sldLayoutIdLst>
  <p:hf hdr="0" dt="0"/>
  <p:txStyles>
    <p:titleStyle>
      <a:lvl1pPr algn="l" defTabSz="914400" rtl="0" eaLnBrk="1" latinLnBrk="0" hangingPunct="1">
        <a:lnSpc>
          <a:spcPct val="90000"/>
        </a:lnSpc>
        <a:spcBef>
          <a:spcPct val="0"/>
        </a:spcBef>
        <a:buNone/>
        <a:defRPr sz="4400" kern="1200" cap="all" baseline="0">
          <a:solidFill>
            <a:srgbClr val="4C4383"/>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5">
            <a:lumMod val="75000"/>
          </a:schemeClr>
        </a:buClr>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24.png"/><Relationship Id="rId4" Type="http://schemas.openxmlformats.org/officeDocument/2006/relationships/image" Target="../media/image37.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2.png"/><Relationship Id="rId4" Type="http://schemas.microsoft.com/office/2007/relationships/hdphoto" Target="../media/hdphoto3.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pic>
        <p:nvPicPr>
          <p:cNvPr id="3" name="Picture 2">
            <a:extLst>
              <a:ext uri="{FF2B5EF4-FFF2-40B4-BE49-F238E27FC236}">
                <a16:creationId xmlns:a16="http://schemas.microsoft.com/office/drawing/2014/main" xmlns="" id="{431E8F04-DCB6-4400-A55B-E7C2CE1D0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273" y="1071810"/>
            <a:ext cx="4673427" cy="1380128"/>
          </a:xfrm>
          <a:prstGeom prst="rect">
            <a:avLst/>
          </a:prstGeom>
        </p:spPr>
      </p:pic>
      <p:sp>
        <p:nvSpPr>
          <p:cNvPr id="5" name="Rectangle 4">
            <a:extLst>
              <a:ext uri="{FF2B5EF4-FFF2-40B4-BE49-F238E27FC236}">
                <a16:creationId xmlns:a16="http://schemas.microsoft.com/office/drawing/2014/main" xmlns="" id="{7EE789CF-E093-4108-AD8D-82C4461DA26C}"/>
              </a:ext>
            </a:extLst>
          </p:cNvPr>
          <p:cNvSpPr/>
          <p:nvPr/>
        </p:nvSpPr>
        <p:spPr>
          <a:xfrm>
            <a:off x="3031919" y="6110129"/>
            <a:ext cx="6454140" cy="246221"/>
          </a:xfrm>
          <a:prstGeom prst="rect">
            <a:avLst/>
          </a:prstGeom>
        </p:spPr>
        <p:txBody>
          <a:bodyPr wrap="square">
            <a:spAutoFit/>
          </a:bodyPr>
          <a:lstStyle/>
          <a:p>
            <a:pPr algn="ctr"/>
            <a:r>
              <a:rPr lang="en-GB" sz="1000" dirty="0">
                <a:solidFill>
                  <a:schemeClr val="bg1">
                    <a:lumMod val="50000"/>
                  </a:schemeClr>
                </a:solidFill>
                <a:latin typeface="Trebuchet MS" panose="020B0603020202020204" pitchFamily="34" charset="0"/>
              </a:rPr>
              <a:t>© Copyright AXELOS Limited 2015. “PRINCE2 Agile™ is a trade mark of AXELOS Limited.  All rights reserved.</a:t>
            </a:r>
          </a:p>
        </p:txBody>
      </p:sp>
      <p:sp>
        <p:nvSpPr>
          <p:cNvPr id="6" name="Title 2"/>
          <p:cNvSpPr>
            <a:spLocks noGrp="1"/>
          </p:cNvSpPr>
          <p:nvPr>
            <p:ph type="title" idx="4294967295"/>
          </p:nvPr>
        </p:nvSpPr>
        <p:spPr>
          <a:xfrm>
            <a:off x="0" y="3260721"/>
            <a:ext cx="12192000" cy="2138363"/>
          </a:xfrm>
        </p:spPr>
        <p:txBody>
          <a:bodyPr>
            <a:noAutofit/>
          </a:bodyPr>
          <a:lstStyle/>
          <a:p>
            <a:pPr algn="ctr"/>
            <a:r>
              <a:rPr lang="en-GB" sz="4800" dirty="0"/>
              <a:t>How to use PRINCE2</a:t>
            </a:r>
            <a:r>
              <a:rPr lang="en-GB" sz="4800" baseline="30000" dirty="0"/>
              <a:t>®</a:t>
            </a:r>
            <a:r>
              <a:rPr lang="en-GB" sz="4800" dirty="0"/>
              <a:t> </a:t>
            </a:r>
            <a:r>
              <a:rPr lang="en-GB" sz="4800" dirty="0" smtClean="0"/>
              <a:t/>
            </a:r>
            <a:br>
              <a:rPr lang="en-GB" sz="4800" dirty="0" smtClean="0"/>
            </a:br>
            <a:r>
              <a:rPr lang="en-GB" sz="4800" dirty="0" smtClean="0"/>
              <a:t>with </a:t>
            </a:r>
            <a:r>
              <a:rPr lang="en-GB" sz="4800" dirty="0"/>
              <a:t>agile ways of </a:t>
            </a:r>
            <a:r>
              <a:rPr lang="en-GB" sz="4800" dirty="0" smtClean="0"/>
              <a:t>working</a:t>
            </a:r>
            <a:br>
              <a:rPr lang="en-GB" sz="4800" dirty="0" smtClean="0"/>
            </a:br>
            <a:r>
              <a:rPr lang="en-GB" sz="4800" dirty="0" smtClean="0"/>
              <a:t/>
            </a:r>
            <a:br>
              <a:rPr lang="en-GB" sz="4800" dirty="0" smtClean="0"/>
            </a:br>
            <a:r>
              <a:rPr lang="en-GB" sz="4800" dirty="0" smtClean="0"/>
              <a:t>Practitioner Course</a:t>
            </a:r>
            <a:endParaRPr lang="en-US" sz="4800" dirty="0"/>
          </a:p>
        </p:txBody>
      </p:sp>
      <p:sp>
        <p:nvSpPr>
          <p:cNvPr id="2" name="Slide Number Placeholder 1"/>
          <p:cNvSpPr>
            <a:spLocks noGrp="1"/>
          </p:cNvSpPr>
          <p:nvPr>
            <p:ph type="sldNum" sz="quarter" idx="12"/>
          </p:nvPr>
        </p:nvSpPr>
        <p:spPr/>
        <p:txBody>
          <a:bodyPr/>
          <a:lstStyle/>
          <a:p>
            <a:fld id="{40B12B77-50B0-4444-BE68-9A2AC473F5F8}" type="slidenum">
              <a:rPr lang="en-GB" smtClean="0"/>
              <a:t>1</a:t>
            </a:fld>
            <a:endParaRPr lang="en-GB"/>
          </a:p>
        </p:txBody>
      </p:sp>
    </p:spTree>
    <p:extLst>
      <p:ext uri="{BB962C8B-B14F-4D97-AF65-F5344CB8AC3E}">
        <p14:creationId xmlns:p14="http://schemas.microsoft.com/office/powerpoint/2010/main" val="398168456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Agile Manifesto</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041756D4-591C-45EC-B4A8-F23E58CF18F1}"/>
              </a:ext>
            </a:extLst>
          </p:cNvPr>
          <p:cNvSpPr txBox="1"/>
          <p:nvPr/>
        </p:nvSpPr>
        <p:spPr>
          <a:xfrm>
            <a:off x="8825558" y="6415801"/>
            <a:ext cx="3236686" cy="246221"/>
          </a:xfrm>
          <a:prstGeom prst="rect">
            <a:avLst/>
          </a:prstGeom>
          <a:noFill/>
        </p:spPr>
        <p:txBody>
          <a:bodyPr wrap="square" rtlCol="0">
            <a:spAutoFit/>
          </a:bodyPr>
          <a:lstStyle/>
          <a:p>
            <a:pPr algn="r"/>
            <a:r>
              <a:rPr lang="en-GB" sz="1000" dirty="0">
                <a:solidFill>
                  <a:srgbClr val="000000"/>
                </a:solidFill>
              </a:rPr>
              <a:t>Guidance reference: Figure 2.1</a:t>
            </a:r>
          </a:p>
        </p:txBody>
      </p:sp>
      <p:pic>
        <p:nvPicPr>
          <p:cNvPr id="8" name="Picture 7">
            <a:extLst>
              <a:ext uri="{FF2B5EF4-FFF2-40B4-BE49-F238E27FC236}">
                <a16:creationId xmlns:a16="http://schemas.microsoft.com/office/drawing/2014/main" xmlns="" id="{7916C462-1F99-4BCE-9F90-94020EE1475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879" b="97741" l="3285" r="96407">
                        <a14:foregroundMark x1="19405" y1="23922" x2="78131" y2="74743"/>
                        <a14:foregroundMark x1="75462" y1="23922" x2="54209" y2="42813"/>
                        <a14:foregroundMark x1="23409" y1="21663" x2="69610" y2="21869"/>
                      </a14:backgroundRemoval>
                    </a14:imgEffect>
                  </a14:imgLayer>
                </a14:imgProps>
              </a:ext>
              <a:ext uri="{28A0092B-C50C-407E-A947-70E740481C1C}">
                <a14:useLocalDpi xmlns:a14="http://schemas.microsoft.com/office/drawing/2010/main" val="0"/>
              </a:ext>
            </a:extLst>
          </a:blip>
          <a:stretch>
            <a:fillRect/>
          </a:stretch>
        </p:blipFill>
        <p:spPr>
          <a:xfrm>
            <a:off x="3092569" y="981915"/>
            <a:ext cx="5858833" cy="5858833"/>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10</a:t>
            </a:fld>
            <a:endParaRPr lang="en-GB"/>
          </a:p>
        </p:txBody>
      </p:sp>
    </p:spTree>
    <p:extLst>
      <p:ext uri="{BB962C8B-B14F-4D97-AF65-F5344CB8AC3E}">
        <p14:creationId xmlns:p14="http://schemas.microsoft.com/office/powerpoint/2010/main" val="19070707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Directing a project</a:t>
            </a:r>
          </a:p>
        </p:txBody>
      </p:sp>
      <p:sp>
        <p:nvSpPr>
          <p:cNvPr id="4" name="Footer Placeholder 3"/>
          <p:cNvSpPr>
            <a:spLocks noGrp="1"/>
          </p:cNvSpPr>
          <p:nvPr>
            <p:ph type="ftr" sz="quarter" idx="11"/>
          </p:nvPr>
        </p:nvSpPr>
        <p:spPr>
          <a:xfrm>
            <a:off x="4073106" y="6296897"/>
            <a:ext cx="4114800" cy="365125"/>
          </a:xfrm>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18.2</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you may find</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6" y="1823980"/>
            <a:ext cx="8867883" cy="582790"/>
          </a:xfrm>
        </p:spPr>
        <p:txBody>
          <a:bodyPr>
            <a:normAutofit/>
          </a:bodyPr>
          <a:lstStyle/>
          <a:p>
            <a:pPr marL="0" indent="0">
              <a:lnSpc>
                <a:spcPct val="150000"/>
              </a:lnSpc>
              <a:buSzPct val="150000"/>
              <a:buNone/>
            </a:pPr>
            <a:r>
              <a:rPr lang="en-GB" sz="2000" b="1" dirty="0">
                <a:solidFill>
                  <a:srgbClr val="4C4383"/>
                </a:solidFill>
              </a:rPr>
              <a:t>What you may find </a:t>
            </a:r>
            <a:r>
              <a:rPr lang="en-GB" sz="2000" b="1" dirty="0" smtClean="0">
                <a:solidFill>
                  <a:srgbClr val="4C4383"/>
                </a:solidFill>
              </a:rPr>
              <a:t>will </a:t>
            </a:r>
            <a:r>
              <a:rPr lang="en-GB" sz="2000" b="1" dirty="0">
                <a:solidFill>
                  <a:srgbClr val="4C4383"/>
                </a:solidFill>
              </a:rPr>
              <a:t>vary according to the level of agile </a:t>
            </a:r>
            <a:r>
              <a:rPr lang="en-GB" sz="2000" b="1" dirty="0" smtClean="0">
                <a:solidFill>
                  <a:srgbClr val="4C4383"/>
                </a:solidFill>
              </a:rPr>
              <a:t>maturity</a:t>
            </a:r>
            <a:endParaRPr lang="en-GB" sz="2000" b="1" dirty="0">
              <a:solidFill>
                <a:srgbClr val="4C4383"/>
              </a:solidFill>
            </a:endParaRPr>
          </a:p>
          <a:p>
            <a:endParaRPr lang="en-GB" sz="2000" b="1" dirty="0">
              <a:solidFill>
                <a:srgbClr val="4C4383"/>
              </a:solidFill>
            </a:endParaRPr>
          </a:p>
        </p:txBody>
      </p:sp>
      <p:pic>
        <p:nvPicPr>
          <p:cNvPr id="8" name="Picture 2">
            <a:extLst>
              <a:ext uri="{FF2B5EF4-FFF2-40B4-BE49-F238E27FC236}">
                <a16:creationId xmlns:a16="http://schemas.microsoft.com/office/drawing/2014/main" xmlns="" id="{47954353-C150-4E80-B17A-DBC051704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47" y="3768996"/>
            <a:ext cx="11469911" cy="226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B12B77-50B0-4444-BE68-9A2AC473F5F8}" type="slidenum">
              <a:rPr lang="en-GB" smtClean="0"/>
              <a:t>100</a:t>
            </a:fld>
            <a:endParaRPr lang="en-GB"/>
          </a:p>
        </p:txBody>
      </p:sp>
    </p:spTree>
    <p:extLst>
      <p:ext uri="{BB962C8B-B14F-4D97-AF65-F5344CB8AC3E}">
        <p14:creationId xmlns:p14="http://schemas.microsoft.com/office/powerpoint/2010/main" val="11185611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Directing a project</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18.3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to do</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7" y="1823980"/>
            <a:ext cx="7677808" cy="4351338"/>
          </a:xfrm>
        </p:spPr>
        <p:txBody>
          <a:bodyPr>
            <a:normAutofit/>
          </a:bodyPr>
          <a:lstStyle/>
          <a:p>
            <a:pPr marL="0" indent="0">
              <a:buSzPct val="150000"/>
              <a:buNone/>
            </a:pPr>
            <a:r>
              <a:rPr lang="en-GB" sz="2000" b="1" dirty="0">
                <a:solidFill>
                  <a:srgbClr val="4C4383"/>
                </a:solidFill>
              </a:rPr>
              <a:t>What to do</a:t>
            </a:r>
          </a:p>
          <a:p>
            <a:pPr>
              <a:buSzPct val="150000"/>
            </a:pPr>
            <a:r>
              <a:rPr lang="en-GB" sz="2000" dirty="0"/>
              <a:t>Manage by exception with the emphasis on:</a:t>
            </a:r>
          </a:p>
          <a:p>
            <a:pPr lvl="1">
              <a:lnSpc>
                <a:spcPct val="150000"/>
              </a:lnSpc>
            </a:pPr>
            <a:r>
              <a:rPr lang="en-GB" sz="2000" dirty="0"/>
              <a:t>Empowerment</a:t>
            </a:r>
          </a:p>
          <a:p>
            <a:pPr lvl="1">
              <a:lnSpc>
                <a:spcPct val="150000"/>
              </a:lnSpc>
            </a:pPr>
            <a:r>
              <a:rPr lang="en-GB" sz="2000" dirty="0"/>
              <a:t>The amount being delivered</a:t>
            </a:r>
          </a:p>
          <a:p>
            <a:pPr lvl="1">
              <a:lnSpc>
                <a:spcPct val="150000"/>
              </a:lnSpc>
            </a:pPr>
            <a:r>
              <a:rPr lang="en-GB" sz="2000" dirty="0"/>
              <a:t>Rich information flows</a:t>
            </a:r>
          </a:p>
          <a:p>
            <a:pPr lvl="1">
              <a:lnSpc>
                <a:spcPct val="150000"/>
              </a:lnSpc>
            </a:pPr>
            <a:r>
              <a:rPr lang="en-GB" sz="2000" dirty="0"/>
              <a:t>Value being </a:t>
            </a:r>
            <a:r>
              <a:rPr lang="en-GB" sz="2000" dirty="0" smtClean="0"/>
              <a:t>delivered</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101</a:t>
            </a:fld>
            <a:endParaRPr lang="en-GB"/>
          </a:p>
        </p:txBody>
      </p:sp>
    </p:spTree>
    <p:extLst>
      <p:ext uri="{BB962C8B-B14F-4D97-AF65-F5344CB8AC3E}">
        <p14:creationId xmlns:p14="http://schemas.microsoft.com/office/powerpoint/2010/main" val="2871534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Directing a project</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400110"/>
          </a:xfrm>
          <a:prstGeom prst="rect">
            <a:avLst/>
          </a:prstGeom>
          <a:noFill/>
        </p:spPr>
        <p:txBody>
          <a:bodyPr wrap="square" rtlCol="0">
            <a:spAutoFit/>
          </a:bodyPr>
          <a:lstStyle/>
          <a:p>
            <a:pPr algn="r"/>
            <a:r>
              <a:rPr lang="en-GB" sz="1000" dirty="0">
                <a:solidFill>
                  <a:srgbClr val="000000"/>
                </a:solidFill>
              </a:rPr>
              <a:t>Guidance reference: Section 18.3</a:t>
            </a:r>
          </a:p>
          <a:p>
            <a:pPr algn="r"/>
            <a:endParaRPr lang="en-GB" sz="1000" dirty="0">
              <a:solidFill>
                <a:srgbClr val="000000"/>
              </a:solidFill>
            </a:endParaRP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How it might look</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7" y="1823980"/>
            <a:ext cx="7677808" cy="4351338"/>
          </a:xfrm>
        </p:spPr>
        <p:txBody>
          <a:bodyPr>
            <a:normAutofit/>
          </a:bodyPr>
          <a:lstStyle/>
          <a:p>
            <a:r>
              <a:rPr lang="en-GB" sz="2000" dirty="0"/>
              <a:t>How it might look</a:t>
            </a:r>
          </a:p>
          <a:p>
            <a:pPr>
              <a:buSzPct val="150000"/>
            </a:pPr>
            <a:r>
              <a:rPr lang="en-GB" sz="2000" dirty="0"/>
              <a:t>Pulling information rather than having it delivered</a:t>
            </a:r>
          </a:p>
          <a:p>
            <a:pPr>
              <a:buSzPct val="150000"/>
            </a:pPr>
            <a:r>
              <a:rPr lang="en-GB" sz="2000" dirty="0"/>
              <a:t>Collaborative working</a:t>
            </a:r>
          </a:p>
          <a:p>
            <a:pPr lvl="1">
              <a:lnSpc>
                <a:spcPct val="150000"/>
              </a:lnSpc>
            </a:pPr>
            <a:r>
              <a:rPr lang="en-GB" sz="2000" dirty="0"/>
              <a:t>Trusting</a:t>
            </a:r>
          </a:p>
          <a:p>
            <a:pPr lvl="1">
              <a:lnSpc>
                <a:spcPct val="150000"/>
              </a:lnSpc>
            </a:pPr>
            <a:r>
              <a:rPr lang="en-GB" sz="2000" dirty="0"/>
              <a:t>Absence of a blame </a:t>
            </a:r>
            <a:r>
              <a:rPr lang="en-GB" sz="2000" dirty="0" smtClean="0"/>
              <a:t>culture</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102</a:t>
            </a:fld>
            <a:endParaRPr lang="en-GB"/>
          </a:p>
        </p:txBody>
      </p:sp>
    </p:spTree>
    <p:extLst>
      <p:ext uri="{BB962C8B-B14F-4D97-AF65-F5344CB8AC3E}">
        <p14:creationId xmlns:p14="http://schemas.microsoft.com/office/powerpoint/2010/main" val="14199380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contracts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28.3</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664323"/>
            <a:ext cx="11246877" cy="4351338"/>
          </a:xfrm>
        </p:spPr>
        <p:txBody>
          <a:bodyPr>
            <a:noAutofit/>
          </a:bodyPr>
          <a:lstStyle/>
          <a:p>
            <a:pPr>
              <a:buSzPct val="150000"/>
            </a:pPr>
            <a:r>
              <a:rPr lang="en-GB" sz="2000" dirty="0"/>
              <a:t>Contracts may need to be created in a way amenable to agile</a:t>
            </a:r>
          </a:p>
          <a:p>
            <a:pPr>
              <a:buSzPct val="150000"/>
            </a:pPr>
            <a:r>
              <a:rPr lang="en-GB" sz="2000" dirty="0"/>
              <a:t>An issue with traditional contracts is that requirements change and someone will need to allow for this</a:t>
            </a:r>
          </a:p>
          <a:p>
            <a:pPr>
              <a:buSzPct val="150000"/>
            </a:pPr>
            <a:r>
              <a:rPr lang="en-GB" sz="2000" dirty="0"/>
              <a:t>Trust is important as it determines the amount of risk that is shared</a:t>
            </a:r>
          </a:p>
          <a:p>
            <a:pPr>
              <a:buSzPct val="150000"/>
            </a:pPr>
            <a:r>
              <a:rPr lang="en-GB" sz="2000" dirty="0"/>
              <a:t>Guidance on structure in order to create the right behaviours:</a:t>
            </a:r>
          </a:p>
        </p:txBody>
      </p:sp>
      <p:pic>
        <p:nvPicPr>
          <p:cNvPr id="7" name="Picture 2">
            <a:extLst>
              <a:ext uri="{FF2B5EF4-FFF2-40B4-BE49-F238E27FC236}">
                <a16:creationId xmlns:a16="http://schemas.microsoft.com/office/drawing/2014/main" xmlns="" id="{2A35E67A-53C1-4185-A686-EC60E28FA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65" y="3627955"/>
            <a:ext cx="11488793" cy="26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B12B77-50B0-4444-BE68-9A2AC473F5F8}" type="slidenum">
              <a:rPr lang="en-GB" smtClean="0"/>
              <a:t>103</a:t>
            </a:fld>
            <a:endParaRPr lang="en-GB"/>
          </a:p>
        </p:txBody>
      </p:sp>
    </p:spTree>
    <p:extLst>
      <p:ext uri="{BB962C8B-B14F-4D97-AF65-F5344CB8AC3E}">
        <p14:creationId xmlns:p14="http://schemas.microsoft.com/office/powerpoint/2010/main" val="9712332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Closing a Project</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22.2</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you might find</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6" y="1823980"/>
            <a:ext cx="9008853" cy="4351338"/>
          </a:xfrm>
        </p:spPr>
        <p:txBody>
          <a:bodyPr>
            <a:normAutofit/>
          </a:bodyPr>
          <a:lstStyle/>
          <a:p>
            <a:pPr>
              <a:lnSpc>
                <a:spcPct val="150000"/>
              </a:lnSpc>
              <a:buSzPct val="150000"/>
            </a:pPr>
            <a:r>
              <a:rPr lang="en-GB" sz="2000" dirty="0"/>
              <a:t>Defined processes may only exist in mature agile environments</a:t>
            </a:r>
          </a:p>
          <a:p>
            <a:pPr>
              <a:lnSpc>
                <a:spcPct val="150000"/>
              </a:lnSpc>
              <a:buSzPct val="150000"/>
            </a:pPr>
            <a:r>
              <a:rPr lang="en-GB" sz="2000" dirty="0"/>
              <a:t>Regular handovers have resulted in activities becoming second </a:t>
            </a:r>
            <a:r>
              <a:rPr lang="en-GB" sz="2000" dirty="0" smtClean="0"/>
              <a:t>nature</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104</a:t>
            </a:fld>
            <a:endParaRPr lang="en-GB"/>
          </a:p>
        </p:txBody>
      </p:sp>
    </p:spTree>
    <p:extLst>
      <p:ext uri="{BB962C8B-B14F-4D97-AF65-F5344CB8AC3E}">
        <p14:creationId xmlns:p14="http://schemas.microsoft.com/office/powerpoint/2010/main" val="28265444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Closing a Project</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22.3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to do</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6" y="1823980"/>
            <a:ext cx="9008853" cy="4351338"/>
          </a:xfrm>
        </p:spPr>
        <p:txBody>
          <a:bodyPr>
            <a:normAutofit/>
          </a:bodyPr>
          <a:lstStyle/>
          <a:p>
            <a:pPr>
              <a:lnSpc>
                <a:spcPct val="150000"/>
              </a:lnSpc>
              <a:buSzPct val="150000"/>
            </a:pPr>
            <a:r>
              <a:rPr lang="en-GB" sz="2000" dirty="0"/>
              <a:t>Check against the original baseline</a:t>
            </a:r>
          </a:p>
          <a:p>
            <a:pPr>
              <a:lnSpc>
                <a:spcPct val="150000"/>
              </a:lnSpc>
              <a:buSzPct val="150000"/>
            </a:pPr>
            <a:r>
              <a:rPr lang="en-GB" sz="2000" dirty="0"/>
              <a:t>Evaluate the use of agile on the project</a:t>
            </a:r>
          </a:p>
          <a:p>
            <a:pPr>
              <a:lnSpc>
                <a:spcPct val="150000"/>
              </a:lnSpc>
              <a:buSzPct val="150000"/>
            </a:pPr>
            <a:r>
              <a:rPr lang="en-GB" sz="2000" dirty="0"/>
              <a:t>Ensure the formality of final acceptance is appropriate</a:t>
            </a:r>
          </a:p>
          <a:p>
            <a:pPr>
              <a:lnSpc>
                <a:spcPct val="150000"/>
              </a:lnSpc>
              <a:buSzPct val="150000"/>
            </a:pPr>
            <a:r>
              <a:rPr lang="en-GB" sz="2000" dirty="0"/>
              <a:t>Finalise documentation that has been created iteratively and </a:t>
            </a:r>
            <a:r>
              <a:rPr lang="en-GB" sz="2000" dirty="0" smtClean="0"/>
              <a:t>incrementally</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105</a:t>
            </a:fld>
            <a:endParaRPr lang="en-GB"/>
          </a:p>
        </p:txBody>
      </p:sp>
    </p:spTree>
    <p:extLst>
      <p:ext uri="{BB962C8B-B14F-4D97-AF65-F5344CB8AC3E}">
        <p14:creationId xmlns:p14="http://schemas.microsoft.com/office/powerpoint/2010/main" val="224478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Closing a Project</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22.4</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How it might look</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6" y="1823980"/>
            <a:ext cx="9008853" cy="4351338"/>
          </a:xfrm>
        </p:spPr>
        <p:txBody>
          <a:bodyPr>
            <a:normAutofit/>
          </a:bodyPr>
          <a:lstStyle/>
          <a:p>
            <a:pPr>
              <a:lnSpc>
                <a:spcPct val="150000"/>
              </a:lnSpc>
              <a:buSzPct val="150000"/>
            </a:pPr>
            <a:r>
              <a:rPr lang="en-GB" sz="2000" dirty="0"/>
              <a:t>A workshop is used</a:t>
            </a:r>
          </a:p>
          <a:p>
            <a:pPr>
              <a:lnSpc>
                <a:spcPct val="150000"/>
              </a:lnSpc>
              <a:buSzPct val="150000"/>
            </a:pPr>
            <a:r>
              <a:rPr lang="en-GB" sz="2000" dirty="0"/>
              <a:t>Benefits are already being delivered</a:t>
            </a:r>
          </a:p>
          <a:p>
            <a:pPr>
              <a:lnSpc>
                <a:spcPct val="150000"/>
              </a:lnSpc>
              <a:buSzPct val="150000"/>
            </a:pPr>
            <a:r>
              <a:rPr lang="en-GB" sz="2000" dirty="0"/>
              <a:t>The majority of the information has already been </a:t>
            </a:r>
            <a:r>
              <a:rPr lang="en-GB" sz="2000" dirty="0" smtClean="0"/>
              <a:t>completed</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106</a:t>
            </a:fld>
            <a:endParaRPr lang="en-GB"/>
          </a:p>
        </p:txBody>
      </p:sp>
    </p:spTree>
    <p:extLst>
      <p:ext uri="{BB962C8B-B14F-4D97-AF65-F5344CB8AC3E}">
        <p14:creationId xmlns:p14="http://schemas.microsoft.com/office/powerpoint/2010/main" val="3724147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2577843" y="2449884"/>
            <a:ext cx="7036313" cy="2138363"/>
          </a:xfrm>
        </p:spPr>
        <p:txBody>
          <a:bodyPr>
            <a:normAutofit/>
          </a:bodyPr>
          <a:lstStyle/>
          <a:p>
            <a:pPr algn="ctr"/>
            <a:r>
              <a:rPr lang="en-GB" sz="4800" dirty="0" smtClean="0"/>
              <a:t>PRINCE2 </a:t>
            </a:r>
            <a:br>
              <a:rPr lang="en-GB" sz="4800" dirty="0" smtClean="0"/>
            </a:br>
            <a:r>
              <a:rPr lang="en-GB" sz="4800" dirty="0" smtClean="0"/>
              <a:t>MANAGEMENT PRODUCTS</a:t>
            </a:r>
            <a:br>
              <a:rPr lang="en-GB" sz="4800" dirty="0" smtClean="0"/>
            </a:br>
            <a:r>
              <a:rPr lang="en-GB" sz="4800" dirty="0" smtClean="0"/>
              <a:t>AND ROLES</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107</a:t>
            </a:fld>
            <a:endParaRPr lang="en-GB"/>
          </a:p>
        </p:txBody>
      </p:sp>
    </p:spTree>
    <p:extLst>
      <p:ext uri="{BB962C8B-B14F-4D97-AF65-F5344CB8AC3E}">
        <p14:creationId xmlns:p14="http://schemas.microsoft.com/office/powerpoint/2010/main" val="12944649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Management Products and Roles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A, Appendix B</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a:t>All 26 PRINCE2 management products are in appendix A</a:t>
            </a:r>
          </a:p>
          <a:p>
            <a:pPr>
              <a:lnSpc>
                <a:spcPct val="150000"/>
              </a:lnSpc>
              <a:buSzPct val="150000"/>
            </a:pPr>
            <a:r>
              <a:rPr lang="en-GB" sz="2000" dirty="0"/>
              <a:t>The PRINCE2 roles are in appendix B  along with the PRINCE2 Agile delivery </a:t>
            </a:r>
            <a:r>
              <a:rPr lang="en-GB" sz="2000" dirty="0" smtClean="0"/>
              <a:t>roles</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108</a:t>
            </a:fld>
            <a:endParaRPr lang="en-GB"/>
          </a:p>
        </p:txBody>
      </p:sp>
    </p:spTree>
    <p:extLst>
      <p:ext uri="{BB962C8B-B14F-4D97-AF65-F5344CB8AC3E}">
        <p14:creationId xmlns:p14="http://schemas.microsoft.com/office/powerpoint/2010/main" val="23533065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of the PRINCE2 Products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Chapter 23</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1740487"/>
          </a:xfrm>
        </p:spPr>
        <p:txBody>
          <a:bodyPr>
            <a:noAutofit/>
          </a:bodyPr>
          <a:lstStyle/>
          <a:p>
            <a:pPr>
              <a:buSzPct val="150000"/>
            </a:pPr>
            <a:r>
              <a:rPr lang="en-GB" sz="2000" dirty="0"/>
              <a:t>Can exist in a wide range of formats and level of formality</a:t>
            </a:r>
          </a:p>
          <a:p>
            <a:pPr>
              <a:buSzPct val="150000"/>
            </a:pPr>
            <a:r>
              <a:rPr lang="en-GB" sz="2000" dirty="0"/>
              <a:t>They are not necessarily documents</a:t>
            </a:r>
          </a:p>
          <a:p>
            <a:pPr>
              <a:buSzPct val="150000"/>
            </a:pPr>
            <a:r>
              <a:rPr lang="en-GB" sz="2000" dirty="0"/>
              <a:t>They may need to include additional information</a:t>
            </a:r>
          </a:p>
          <a:p>
            <a:pPr>
              <a:buSzPct val="150000"/>
            </a:pPr>
            <a:r>
              <a:rPr lang="en-GB" sz="2000" dirty="0"/>
              <a:t>Some products are significant/important:</a:t>
            </a:r>
          </a:p>
          <a:p>
            <a:pPr marL="0" indent="0">
              <a:buNone/>
            </a:pPr>
            <a:endParaRPr lang="en-GB" sz="2000" dirty="0"/>
          </a:p>
        </p:txBody>
      </p:sp>
      <p:grpSp>
        <p:nvGrpSpPr>
          <p:cNvPr id="7" name="Group 6">
            <a:extLst>
              <a:ext uri="{FF2B5EF4-FFF2-40B4-BE49-F238E27FC236}">
                <a16:creationId xmlns:a16="http://schemas.microsoft.com/office/drawing/2014/main" xmlns="" id="{6E499147-BA49-4CE7-BB5E-732F7AEF62D5}"/>
              </a:ext>
            </a:extLst>
          </p:cNvPr>
          <p:cNvGrpSpPr/>
          <p:nvPr/>
        </p:nvGrpSpPr>
        <p:grpSpPr>
          <a:xfrm>
            <a:off x="0" y="2776538"/>
            <a:ext cx="4367742" cy="4367742"/>
            <a:chOff x="2174875" y="2525543"/>
            <a:chExt cx="2705100" cy="2705100"/>
          </a:xfrm>
        </p:grpSpPr>
        <p:pic>
          <p:nvPicPr>
            <p:cNvPr id="8" name="Picture 7">
              <a:extLst>
                <a:ext uri="{FF2B5EF4-FFF2-40B4-BE49-F238E27FC236}">
                  <a16:creationId xmlns:a16="http://schemas.microsoft.com/office/drawing/2014/main" xmlns="" id="{BF456561-3D22-4749-B57F-4B8EBFC23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75" y="2525543"/>
              <a:ext cx="2705100" cy="2705100"/>
            </a:xfrm>
            <a:prstGeom prst="rect">
              <a:avLst/>
            </a:prstGeom>
          </p:spPr>
        </p:pic>
        <p:sp>
          <p:nvSpPr>
            <p:cNvPr id="9" name="TextBox 8">
              <a:extLst>
                <a:ext uri="{FF2B5EF4-FFF2-40B4-BE49-F238E27FC236}">
                  <a16:creationId xmlns:a16="http://schemas.microsoft.com/office/drawing/2014/main" xmlns="" id="{9CB9A38E-4080-43A9-9406-8DDDABFB00FF}"/>
                </a:ext>
              </a:extLst>
            </p:cNvPr>
            <p:cNvSpPr txBox="1"/>
            <p:nvPr/>
          </p:nvSpPr>
          <p:spPr>
            <a:xfrm>
              <a:off x="3061476" y="3465786"/>
              <a:ext cx="1105198" cy="629037"/>
            </a:xfrm>
            <a:prstGeom prst="rect">
              <a:avLst/>
            </a:prstGeom>
            <a:noFill/>
          </p:spPr>
          <p:txBody>
            <a:bodyPr wrap="square" rtlCol="0">
              <a:spAutoFit/>
            </a:bodyPr>
            <a:lstStyle/>
            <a:p>
              <a:pPr marL="0" lvl="1" algn="ctr"/>
              <a:r>
                <a:rPr lang="en-GB" sz="3000" b="1" dirty="0">
                  <a:solidFill>
                    <a:srgbClr val="FFFFFF"/>
                  </a:solidFill>
                  <a:latin typeface="Trebuchet MS" panose="020B0603020202020204" pitchFamily="34" charset="0"/>
                </a:rPr>
                <a:t>Work Package</a:t>
              </a:r>
            </a:p>
          </p:txBody>
        </p:sp>
      </p:grpSp>
      <p:grpSp>
        <p:nvGrpSpPr>
          <p:cNvPr id="10" name="Group 9">
            <a:extLst>
              <a:ext uri="{FF2B5EF4-FFF2-40B4-BE49-F238E27FC236}">
                <a16:creationId xmlns:a16="http://schemas.microsoft.com/office/drawing/2014/main" xmlns="" id="{ED4FAE25-0181-4B24-A113-3988D0268F78}"/>
              </a:ext>
            </a:extLst>
          </p:cNvPr>
          <p:cNvGrpSpPr/>
          <p:nvPr/>
        </p:nvGrpSpPr>
        <p:grpSpPr>
          <a:xfrm>
            <a:off x="3777481" y="2688489"/>
            <a:ext cx="4367742" cy="4367742"/>
            <a:chOff x="4175125" y="2525543"/>
            <a:chExt cx="2705100" cy="2705100"/>
          </a:xfrm>
        </p:grpSpPr>
        <p:pic>
          <p:nvPicPr>
            <p:cNvPr id="11" name="Picture 10">
              <a:extLst>
                <a:ext uri="{FF2B5EF4-FFF2-40B4-BE49-F238E27FC236}">
                  <a16:creationId xmlns:a16="http://schemas.microsoft.com/office/drawing/2014/main" xmlns="" id="{B02B5C0C-CE40-46AB-AB11-0E9B219D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125" y="2525543"/>
              <a:ext cx="2705100" cy="2705100"/>
            </a:xfrm>
            <a:prstGeom prst="rect">
              <a:avLst/>
            </a:prstGeom>
          </p:spPr>
        </p:pic>
        <p:sp>
          <p:nvSpPr>
            <p:cNvPr id="12" name="TextBox 11">
              <a:extLst>
                <a:ext uri="{FF2B5EF4-FFF2-40B4-BE49-F238E27FC236}">
                  <a16:creationId xmlns:a16="http://schemas.microsoft.com/office/drawing/2014/main" xmlns="" id="{F613567B-7F80-4F90-8B86-9D7956BB3123}"/>
                </a:ext>
              </a:extLst>
            </p:cNvPr>
            <p:cNvSpPr txBox="1"/>
            <p:nvPr/>
          </p:nvSpPr>
          <p:spPr>
            <a:xfrm>
              <a:off x="4814373" y="3520318"/>
              <a:ext cx="1587500" cy="629037"/>
            </a:xfrm>
            <a:prstGeom prst="rect">
              <a:avLst/>
            </a:prstGeom>
            <a:noFill/>
          </p:spPr>
          <p:txBody>
            <a:bodyPr wrap="square" rtlCol="0">
              <a:spAutoFit/>
            </a:bodyPr>
            <a:lstStyle/>
            <a:p>
              <a:pPr marL="0" lvl="1" algn="ctr"/>
              <a:r>
                <a:rPr lang="en-GB" sz="3000" b="1" dirty="0">
                  <a:solidFill>
                    <a:srgbClr val="FFFFFF"/>
                  </a:solidFill>
                  <a:latin typeface="Trebuchet MS" panose="020B0603020202020204" pitchFamily="34" charset="0"/>
                </a:rPr>
                <a:t>Highlight Report</a:t>
              </a:r>
            </a:p>
          </p:txBody>
        </p:sp>
      </p:grpSp>
      <p:grpSp>
        <p:nvGrpSpPr>
          <p:cNvPr id="13" name="Group 12">
            <a:extLst>
              <a:ext uri="{FF2B5EF4-FFF2-40B4-BE49-F238E27FC236}">
                <a16:creationId xmlns:a16="http://schemas.microsoft.com/office/drawing/2014/main" xmlns="" id="{2673AD82-FC1C-490A-B9D3-33F6B3B7559C}"/>
              </a:ext>
            </a:extLst>
          </p:cNvPr>
          <p:cNvGrpSpPr/>
          <p:nvPr/>
        </p:nvGrpSpPr>
        <p:grpSpPr>
          <a:xfrm>
            <a:off x="7554962" y="2518097"/>
            <a:ext cx="4367742" cy="4367742"/>
            <a:chOff x="7271263" y="2461062"/>
            <a:chExt cx="2705100" cy="2705100"/>
          </a:xfrm>
        </p:grpSpPr>
        <p:pic>
          <p:nvPicPr>
            <p:cNvPr id="14" name="Picture 13">
              <a:extLst>
                <a:ext uri="{FF2B5EF4-FFF2-40B4-BE49-F238E27FC236}">
                  <a16:creationId xmlns:a16="http://schemas.microsoft.com/office/drawing/2014/main" xmlns="" id="{E19E96F8-0D50-4268-8942-0601ABBE4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263" y="2461062"/>
              <a:ext cx="2705100" cy="2705100"/>
            </a:xfrm>
            <a:prstGeom prst="rect">
              <a:avLst/>
            </a:prstGeom>
          </p:spPr>
        </p:pic>
        <p:sp>
          <p:nvSpPr>
            <p:cNvPr id="15" name="TextBox 14">
              <a:extLst>
                <a:ext uri="{FF2B5EF4-FFF2-40B4-BE49-F238E27FC236}">
                  <a16:creationId xmlns:a16="http://schemas.microsoft.com/office/drawing/2014/main" xmlns="" id="{8D36B440-2BCA-43ED-98C7-1BB25E31C0DF}"/>
                </a:ext>
              </a:extLst>
            </p:cNvPr>
            <p:cNvSpPr txBox="1"/>
            <p:nvPr/>
          </p:nvSpPr>
          <p:spPr>
            <a:xfrm>
              <a:off x="7953373" y="3508602"/>
              <a:ext cx="1501775" cy="629037"/>
            </a:xfrm>
            <a:prstGeom prst="rect">
              <a:avLst/>
            </a:prstGeom>
            <a:noFill/>
          </p:spPr>
          <p:txBody>
            <a:bodyPr wrap="square" rtlCol="0">
              <a:spAutoFit/>
            </a:bodyPr>
            <a:lstStyle/>
            <a:p>
              <a:pPr marL="0" lvl="1" algn="ctr"/>
              <a:r>
                <a:rPr lang="en-GB" sz="3000" b="1" dirty="0">
                  <a:solidFill>
                    <a:srgbClr val="FFFFFF"/>
                  </a:solidFill>
                  <a:latin typeface="Trebuchet MS" panose="020B0603020202020204" pitchFamily="34" charset="0"/>
                </a:rPr>
                <a:t>Checkpoint Report</a:t>
              </a:r>
            </a:p>
          </p:txBody>
        </p:sp>
      </p:grpSp>
      <p:sp>
        <p:nvSpPr>
          <p:cNvPr id="3" name="Slide Number Placeholder 2"/>
          <p:cNvSpPr>
            <a:spLocks noGrp="1"/>
          </p:cNvSpPr>
          <p:nvPr>
            <p:ph type="sldNum" sz="quarter" idx="12"/>
          </p:nvPr>
        </p:nvSpPr>
        <p:spPr/>
        <p:txBody>
          <a:bodyPr/>
          <a:lstStyle/>
          <a:p>
            <a:fld id="{40B12B77-50B0-4444-BE68-9A2AC473F5F8}" type="slidenum">
              <a:rPr lang="en-GB" smtClean="0"/>
              <a:t>109</a:t>
            </a:fld>
            <a:endParaRPr lang="en-GB"/>
          </a:p>
        </p:txBody>
      </p:sp>
    </p:spTree>
    <p:extLst>
      <p:ext uri="{BB962C8B-B14F-4D97-AF65-F5344CB8AC3E}">
        <p14:creationId xmlns:p14="http://schemas.microsoft.com/office/powerpoint/2010/main" val="4219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Waterfall or Iterative and Incremental</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041756D4-591C-45EC-B4A8-F23E58CF18F1}"/>
              </a:ext>
            </a:extLst>
          </p:cNvPr>
          <p:cNvSpPr txBox="1"/>
          <p:nvPr/>
        </p:nvSpPr>
        <p:spPr>
          <a:xfrm>
            <a:off x="8825558" y="6415801"/>
            <a:ext cx="3236686" cy="246221"/>
          </a:xfrm>
          <a:prstGeom prst="rect">
            <a:avLst/>
          </a:prstGeom>
          <a:noFill/>
        </p:spPr>
        <p:txBody>
          <a:bodyPr wrap="square" rtlCol="0">
            <a:spAutoFit/>
          </a:bodyPr>
          <a:lstStyle/>
          <a:p>
            <a:pPr algn="r"/>
            <a:r>
              <a:rPr lang="en-GB" sz="1000" dirty="0">
                <a:solidFill>
                  <a:srgbClr val="000000"/>
                </a:solidFill>
              </a:rPr>
              <a:t>Guidance reference: Figure 2.2</a:t>
            </a:r>
          </a:p>
        </p:txBody>
      </p:sp>
      <p:pic>
        <p:nvPicPr>
          <p:cNvPr id="6" name="Picture 5">
            <a:extLst>
              <a:ext uri="{FF2B5EF4-FFF2-40B4-BE49-F238E27FC236}">
                <a16:creationId xmlns:a16="http://schemas.microsoft.com/office/drawing/2014/main" xmlns="" id="{44DD0670-C4C3-444F-A9F5-EF18FF7DE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144" y="1529653"/>
            <a:ext cx="7551856" cy="4826697"/>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11</a:t>
            </a:fld>
            <a:endParaRPr lang="en-GB"/>
          </a:p>
        </p:txBody>
      </p:sp>
    </p:spTree>
    <p:extLst>
      <p:ext uri="{BB962C8B-B14F-4D97-AF65-F5344CB8AC3E}">
        <p14:creationId xmlns:p14="http://schemas.microsoft.com/office/powerpoint/2010/main" val="2263912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Rich communication – focus area</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26.1, Section 26.2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lvl="0">
              <a:buSzPct val="150000"/>
            </a:pPr>
            <a:r>
              <a:rPr lang="en-GB" sz="2000" dirty="0" smtClean="0"/>
              <a:t>Communication problems </a:t>
            </a:r>
            <a:r>
              <a:rPr lang="en-GB" sz="2000" dirty="0"/>
              <a:t>need to be proactively </a:t>
            </a:r>
            <a:r>
              <a:rPr lang="en-GB" sz="2000" dirty="0" smtClean="0"/>
              <a:t>addressed</a:t>
            </a:r>
          </a:p>
          <a:p>
            <a:pPr lvl="0">
              <a:buSzPct val="150000"/>
            </a:pPr>
            <a:r>
              <a:rPr lang="en-GB" sz="2000" dirty="0" smtClean="0"/>
              <a:t>Effective </a:t>
            </a:r>
            <a:r>
              <a:rPr lang="en-GB" sz="2000" dirty="0"/>
              <a:t>communication is fundamental to </a:t>
            </a:r>
            <a:r>
              <a:rPr lang="en-GB" sz="2000" dirty="0" smtClean="0"/>
              <a:t>agile</a:t>
            </a:r>
          </a:p>
          <a:p>
            <a:pPr lvl="0">
              <a:buSzPct val="150000"/>
            </a:pPr>
            <a:r>
              <a:rPr lang="en-GB" sz="2000" dirty="0" smtClean="0"/>
              <a:t>Communication </a:t>
            </a:r>
            <a:r>
              <a:rPr lang="en-GB" sz="2000" dirty="0"/>
              <a:t>takes place in many ways therefore people should interact </a:t>
            </a:r>
            <a:r>
              <a:rPr lang="en-GB" sz="2000" dirty="0" smtClean="0"/>
              <a:t>appropriately</a:t>
            </a:r>
          </a:p>
          <a:p>
            <a:pPr lvl="0">
              <a:buSzPct val="150000"/>
            </a:pPr>
            <a:r>
              <a:rPr lang="en-GB" sz="2000" dirty="0" smtClean="0"/>
              <a:t>Communication </a:t>
            </a:r>
            <a:r>
              <a:rPr lang="en-GB" sz="2000" dirty="0"/>
              <a:t>channels:</a:t>
            </a:r>
          </a:p>
          <a:p>
            <a:pPr lvl="1">
              <a:lnSpc>
                <a:spcPct val="150000"/>
              </a:lnSpc>
            </a:pPr>
            <a:r>
              <a:rPr lang="en-GB" sz="2000" dirty="0"/>
              <a:t>The written word</a:t>
            </a:r>
          </a:p>
          <a:p>
            <a:pPr lvl="1">
              <a:lnSpc>
                <a:spcPct val="150000"/>
              </a:lnSpc>
            </a:pPr>
            <a:r>
              <a:rPr lang="en-GB" sz="2000" dirty="0"/>
              <a:t>Visualisation</a:t>
            </a:r>
          </a:p>
          <a:p>
            <a:pPr lvl="1">
              <a:lnSpc>
                <a:spcPct val="150000"/>
              </a:lnSpc>
            </a:pPr>
            <a:r>
              <a:rPr lang="en-GB" sz="2000" dirty="0"/>
              <a:t>Verbally by telephone</a:t>
            </a:r>
          </a:p>
          <a:p>
            <a:pPr lvl="1">
              <a:lnSpc>
                <a:spcPct val="150000"/>
              </a:lnSpc>
            </a:pPr>
            <a:r>
              <a:rPr lang="en-GB" sz="2000" dirty="0"/>
              <a:t>Verbally, </a:t>
            </a:r>
            <a:r>
              <a:rPr lang="en-GB" sz="2000" dirty="0" smtClean="0"/>
              <a:t>face-to-face</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110</a:t>
            </a:fld>
            <a:endParaRPr lang="en-GB"/>
          </a:p>
        </p:txBody>
      </p:sp>
    </p:spTree>
    <p:extLst>
      <p:ext uri="{BB962C8B-B14F-4D97-AF65-F5344CB8AC3E}">
        <p14:creationId xmlns:p14="http://schemas.microsoft.com/office/powerpoint/2010/main" val="27834576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Rich communication</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26.3</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t>Face-to-face should be favoured as a faster and clearer channel</a:t>
            </a:r>
          </a:p>
          <a:p>
            <a:pPr>
              <a:buSzPct val="150000"/>
            </a:pPr>
            <a:r>
              <a:rPr lang="en-GB" sz="2000" dirty="0"/>
              <a:t>Technology and the level of formality needs to be assessed</a:t>
            </a:r>
          </a:p>
          <a:p>
            <a:pPr>
              <a:buSzPct val="150000"/>
            </a:pPr>
            <a:r>
              <a:rPr lang="en-GB" sz="2000" dirty="0"/>
              <a:t>There is a role for the written word but it has disadvantages</a:t>
            </a:r>
          </a:p>
          <a:p>
            <a:pPr>
              <a:buSzPct val="150000"/>
            </a:pPr>
            <a:r>
              <a:rPr lang="en-GB" sz="2000" dirty="0"/>
              <a:t>A </a:t>
            </a:r>
            <a:r>
              <a:rPr lang="en-GB" sz="2000" dirty="0" smtClean="0"/>
              <a:t>project manager </a:t>
            </a:r>
            <a:r>
              <a:rPr lang="en-GB" sz="2000" dirty="0"/>
              <a:t>(or </a:t>
            </a:r>
            <a:r>
              <a:rPr lang="en-GB" sz="2000" dirty="0" smtClean="0"/>
              <a:t>team </a:t>
            </a:r>
            <a:r>
              <a:rPr lang="en-GB" sz="2000" dirty="0"/>
              <a:t>m</a:t>
            </a:r>
            <a:r>
              <a:rPr lang="en-GB" sz="2000" dirty="0" smtClean="0"/>
              <a:t>anager</a:t>
            </a:r>
            <a:r>
              <a:rPr lang="en-GB" sz="2000" dirty="0"/>
              <a:t>) needs to be aware of how a team is communicating</a:t>
            </a:r>
          </a:p>
          <a:p>
            <a:pPr>
              <a:buSzPct val="150000"/>
            </a:pPr>
            <a:r>
              <a:rPr lang="en-GB" sz="2000" dirty="0"/>
              <a:t>Communication needs to be organised and </a:t>
            </a:r>
            <a:r>
              <a:rPr lang="en-GB" sz="2000" dirty="0" smtClean="0"/>
              <a:t>planned</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111</a:t>
            </a:fld>
            <a:endParaRPr lang="en-GB"/>
          </a:p>
        </p:txBody>
      </p:sp>
    </p:spTree>
    <p:extLst>
      <p:ext uri="{BB962C8B-B14F-4D97-AF65-F5344CB8AC3E}">
        <p14:creationId xmlns:p14="http://schemas.microsoft.com/office/powerpoint/2010/main" val="5778764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references: Section 26.4.1</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smtClean="0"/>
              <a:t>Harness </a:t>
            </a:r>
            <a:r>
              <a:rPr lang="en-GB" sz="2000" dirty="0"/>
              <a:t>interactions and creativity</a:t>
            </a:r>
          </a:p>
          <a:p>
            <a:pPr>
              <a:buSzPct val="150000"/>
            </a:pPr>
            <a:r>
              <a:rPr lang="en-GB" sz="2000" dirty="0"/>
              <a:t>Ideally run by a neutral facilitator who manages the workshop</a:t>
            </a:r>
          </a:p>
          <a:p>
            <a:pPr>
              <a:buSzPct val="150000"/>
            </a:pPr>
            <a:r>
              <a:rPr lang="en-GB" sz="2000" dirty="0"/>
              <a:t>Preparation is essential</a:t>
            </a:r>
          </a:p>
          <a:p>
            <a:pPr>
              <a:buSzPct val="150000"/>
            </a:pPr>
            <a:r>
              <a:rPr lang="en-GB" sz="2000" dirty="0"/>
              <a:t>Many tools and techniques exist</a:t>
            </a:r>
          </a:p>
          <a:p>
            <a:pPr>
              <a:buSzPct val="150000"/>
            </a:pPr>
            <a:r>
              <a:rPr lang="en-GB" sz="2000" dirty="0"/>
              <a:t>Workshops can be used at any  point on a project</a:t>
            </a:r>
          </a:p>
          <a:p>
            <a:pPr>
              <a:buSzPct val="150000"/>
            </a:pPr>
            <a:r>
              <a:rPr lang="en-GB" sz="2000" dirty="0"/>
              <a:t>It is important to get the group dynamics right</a:t>
            </a:r>
          </a:p>
          <a:p>
            <a:pPr>
              <a:buSzPct val="150000"/>
            </a:pPr>
            <a:r>
              <a:rPr lang="en-GB" sz="2000" dirty="0"/>
              <a:t>Correctly run workshops can create high quality outputs quickly</a:t>
            </a:r>
          </a:p>
          <a:p>
            <a:pPr>
              <a:buSzPct val="150000"/>
            </a:pPr>
            <a:r>
              <a:rPr lang="en-GB" sz="2000" dirty="0"/>
              <a:t>This leads to clarity, consensus and </a:t>
            </a:r>
            <a:r>
              <a:rPr lang="en-GB" sz="2000" dirty="0" smtClean="0"/>
              <a:t>ownership</a:t>
            </a:r>
            <a:endParaRPr lang="en-GB" sz="2000" dirty="0"/>
          </a:p>
          <a:p>
            <a:endParaRPr lang="en-GB" sz="2000" dirty="0"/>
          </a:p>
          <a:p>
            <a:pPr>
              <a:lnSpc>
                <a:spcPct val="150000"/>
              </a:lnSpc>
              <a:buSzPct val="150000"/>
            </a:pP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112</a:t>
            </a:fld>
            <a:endParaRPr lang="en-GB"/>
          </a:p>
        </p:txBody>
      </p:sp>
    </p:spTree>
    <p:extLst>
      <p:ext uri="{BB962C8B-B14F-4D97-AF65-F5344CB8AC3E}">
        <p14:creationId xmlns:p14="http://schemas.microsoft.com/office/powerpoint/2010/main" val="19556751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3006044" y="2353631"/>
            <a:ext cx="6179911" cy="2138363"/>
          </a:xfrm>
        </p:spPr>
        <p:txBody>
          <a:bodyPr>
            <a:normAutofit/>
          </a:bodyPr>
          <a:lstStyle/>
          <a:p>
            <a:pPr algn="ctr"/>
            <a:r>
              <a:rPr lang="en-GB" sz="4800" dirty="0" smtClean="0"/>
              <a:t>SCRUM</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113</a:t>
            </a:fld>
            <a:endParaRPr lang="en-GB"/>
          </a:p>
        </p:txBody>
      </p:sp>
    </p:spTree>
    <p:extLst>
      <p:ext uri="{BB962C8B-B14F-4D97-AF65-F5344CB8AC3E}">
        <p14:creationId xmlns:p14="http://schemas.microsoft.com/office/powerpoint/2010/main" val="40153919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 what is it?</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A framework for developing and sustaining complex products</a:t>
            </a:r>
          </a:p>
          <a:p>
            <a:pPr>
              <a:lnSpc>
                <a:spcPct val="150000"/>
              </a:lnSpc>
              <a:buSzPct val="150000"/>
            </a:pPr>
            <a:r>
              <a:rPr lang="en-GB" sz="2000" dirty="0"/>
              <a:t>A collection of roles, events, artefacts and rules</a:t>
            </a:r>
          </a:p>
          <a:p>
            <a:pPr>
              <a:lnSpc>
                <a:spcPct val="150000"/>
              </a:lnSpc>
              <a:buSzPct val="150000"/>
            </a:pPr>
            <a:r>
              <a:rPr lang="en-GB" sz="2000" dirty="0"/>
              <a:t>Created by </a:t>
            </a:r>
            <a:r>
              <a:rPr lang="en-GB" sz="2000" dirty="0" err="1"/>
              <a:t>Schwaber</a:t>
            </a:r>
            <a:r>
              <a:rPr lang="en-GB" sz="2000" dirty="0"/>
              <a:t> and Sutherland (c. 1995)</a:t>
            </a:r>
          </a:p>
          <a:p>
            <a:pPr>
              <a:lnSpc>
                <a:spcPct val="150000"/>
              </a:lnSpc>
              <a:buSzPct val="150000"/>
            </a:pPr>
            <a:r>
              <a:rPr lang="en-GB" sz="2000" dirty="0"/>
              <a:t>A way to assess the efficiency of your practices so that you can </a:t>
            </a:r>
            <a:r>
              <a:rPr lang="en-GB" sz="2000" dirty="0" smtClean="0"/>
              <a:t>improve</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6" name="TextBox 5">
            <a:extLst>
              <a:ext uri="{FF2B5EF4-FFF2-40B4-BE49-F238E27FC236}">
                <a16:creationId xmlns:a16="http://schemas.microsoft.com/office/drawing/2014/main" xmlns="" id="{1C3F99EA-BEBA-414E-8941-7656455467BF}"/>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5" name="Slide Number Placeholder 4"/>
          <p:cNvSpPr>
            <a:spLocks noGrp="1"/>
          </p:cNvSpPr>
          <p:nvPr>
            <p:ph type="sldNum" sz="quarter" idx="12"/>
          </p:nvPr>
        </p:nvSpPr>
        <p:spPr/>
        <p:txBody>
          <a:bodyPr/>
          <a:lstStyle/>
          <a:p>
            <a:fld id="{40B12B77-50B0-4444-BE68-9A2AC473F5F8}" type="slidenum">
              <a:rPr lang="en-GB" smtClean="0"/>
              <a:t>114</a:t>
            </a:fld>
            <a:endParaRPr lang="en-GB"/>
          </a:p>
        </p:txBody>
      </p:sp>
    </p:spTree>
    <p:extLst>
      <p:ext uri="{BB962C8B-B14F-4D97-AF65-F5344CB8AC3E}">
        <p14:creationId xmlns:p14="http://schemas.microsoft.com/office/powerpoint/2010/main" val="1370950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theory</a:t>
            </a:r>
          </a:p>
        </p:txBody>
      </p:sp>
      <p:sp>
        <p:nvSpPr>
          <p:cNvPr id="3" name="Content Placeholder 2"/>
          <p:cNvSpPr>
            <a:spLocks noGrp="1"/>
          </p:cNvSpPr>
          <p:nvPr>
            <p:ph idx="1"/>
          </p:nvPr>
        </p:nvSpPr>
        <p:spPr>
          <a:xfrm>
            <a:off x="345354" y="1823980"/>
            <a:ext cx="11246877" cy="4351338"/>
          </a:xfrm>
        </p:spPr>
        <p:txBody>
          <a:bodyPr>
            <a:noAutofit/>
          </a:bodyPr>
          <a:lstStyle/>
          <a:p>
            <a:pPr>
              <a:buSzPct val="150000"/>
            </a:pPr>
            <a:r>
              <a:rPr lang="en-GB" sz="2000" dirty="0">
                <a:solidFill>
                  <a:schemeClr val="bg1">
                    <a:lumMod val="50000"/>
                  </a:schemeClr>
                </a:solidFill>
              </a:rPr>
              <a:t>Founded on empirical process control theory</a:t>
            </a:r>
          </a:p>
          <a:p>
            <a:pPr>
              <a:buSzPct val="150000"/>
            </a:pPr>
            <a:r>
              <a:rPr lang="en-GB" sz="2000" dirty="0">
                <a:solidFill>
                  <a:schemeClr val="bg1">
                    <a:lumMod val="50000"/>
                  </a:schemeClr>
                </a:solidFill>
              </a:rPr>
              <a:t>Decisions based on evidence</a:t>
            </a:r>
          </a:p>
          <a:p>
            <a:pPr>
              <a:buSzPct val="150000"/>
            </a:pPr>
            <a:r>
              <a:rPr lang="en-GB" sz="2000" dirty="0">
                <a:solidFill>
                  <a:schemeClr val="bg1">
                    <a:lumMod val="50000"/>
                  </a:schemeClr>
                </a:solidFill>
              </a:rPr>
              <a:t>Covers three areas:</a:t>
            </a:r>
          </a:p>
          <a:p>
            <a:pPr lvl="1">
              <a:lnSpc>
                <a:spcPct val="150000"/>
              </a:lnSpc>
            </a:pPr>
            <a:r>
              <a:rPr lang="en-GB" sz="2000" dirty="0">
                <a:solidFill>
                  <a:schemeClr val="bg1">
                    <a:lumMod val="50000"/>
                  </a:schemeClr>
                </a:solidFill>
              </a:rPr>
              <a:t>Transparency</a:t>
            </a:r>
          </a:p>
          <a:p>
            <a:pPr lvl="1">
              <a:lnSpc>
                <a:spcPct val="150000"/>
              </a:lnSpc>
            </a:pPr>
            <a:r>
              <a:rPr lang="en-GB" sz="2000" dirty="0">
                <a:solidFill>
                  <a:schemeClr val="bg1">
                    <a:lumMod val="50000"/>
                  </a:schemeClr>
                </a:solidFill>
              </a:rPr>
              <a:t>Inspection</a:t>
            </a:r>
          </a:p>
          <a:p>
            <a:pPr lvl="1">
              <a:lnSpc>
                <a:spcPct val="150000"/>
              </a:lnSpc>
            </a:pPr>
            <a:r>
              <a:rPr lang="en-GB" sz="2000" dirty="0">
                <a:solidFill>
                  <a:schemeClr val="bg1">
                    <a:lumMod val="50000"/>
                  </a:schemeClr>
                </a:solidFill>
              </a:rPr>
              <a:t>Adaptation.</a:t>
            </a: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6" name="TextBox 5">
            <a:extLst>
              <a:ext uri="{FF2B5EF4-FFF2-40B4-BE49-F238E27FC236}">
                <a16:creationId xmlns:a16="http://schemas.microsoft.com/office/drawing/2014/main" xmlns="" id="{1C3F99EA-BEBA-414E-8941-7656455467BF}"/>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5" name="Slide Number Placeholder 4"/>
          <p:cNvSpPr>
            <a:spLocks noGrp="1"/>
          </p:cNvSpPr>
          <p:nvPr>
            <p:ph type="sldNum" sz="quarter" idx="12"/>
          </p:nvPr>
        </p:nvSpPr>
        <p:spPr/>
        <p:txBody>
          <a:bodyPr/>
          <a:lstStyle/>
          <a:p>
            <a:fld id="{40B12B77-50B0-4444-BE68-9A2AC473F5F8}" type="slidenum">
              <a:rPr lang="en-GB" smtClean="0"/>
              <a:t>115</a:t>
            </a:fld>
            <a:endParaRPr lang="en-GB"/>
          </a:p>
        </p:txBody>
      </p:sp>
    </p:spTree>
    <p:extLst>
      <p:ext uri="{BB962C8B-B14F-4D97-AF65-F5344CB8AC3E}">
        <p14:creationId xmlns:p14="http://schemas.microsoft.com/office/powerpoint/2010/main" val="6824726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a:t>
            </a:r>
          </a:p>
        </p:txBody>
      </p:sp>
      <p:sp>
        <p:nvSpPr>
          <p:cNvPr id="4" name="Footer Placeholder 3"/>
          <p:cNvSpPr>
            <a:spLocks noGrp="1"/>
          </p:cNvSpPr>
          <p:nvPr>
            <p:ph type="ftr" sz="quarter" idx="11"/>
          </p:nvPr>
        </p:nvSpPr>
        <p:spPr/>
        <p:txBody>
          <a:bodyPr/>
          <a:lstStyle/>
          <a:p>
            <a:r>
              <a:rPr lang="en-GB" dirty="0"/>
              <a:t>CONFIDENTIAL</a:t>
            </a:r>
          </a:p>
        </p:txBody>
      </p:sp>
      <p:pic>
        <p:nvPicPr>
          <p:cNvPr id="7" name="Picture 2">
            <a:extLst>
              <a:ext uri="{FF2B5EF4-FFF2-40B4-BE49-F238E27FC236}">
                <a16:creationId xmlns:a16="http://schemas.microsoft.com/office/drawing/2014/main" xmlns="" id="{521B71F8-AEA2-4150-844F-81EE1A452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433" y="1080769"/>
            <a:ext cx="9585063" cy="5203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3" name="Slide Number Placeholder 2"/>
          <p:cNvSpPr>
            <a:spLocks noGrp="1"/>
          </p:cNvSpPr>
          <p:nvPr>
            <p:ph type="sldNum" sz="quarter" idx="12"/>
          </p:nvPr>
        </p:nvSpPr>
        <p:spPr/>
        <p:txBody>
          <a:bodyPr/>
          <a:lstStyle/>
          <a:p>
            <a:fld id="{40B12B77-50B0-4444-BE68-9A2AC473F5F8}" type="slidenum">
              <a:rPr lang="en-GB" smtClean="0"/>
              <a:t>116</a:t>
            </a:fld>
            <a:endParaRPr lang="en-GB"/>
          </a:p>
        </p:txBody>
      </p:sp>
    </p:spTree>
    <p:extLst>
      <p:ext uri="{BB962C8B-B14F-4D97-AF65-F5344CB8AC3E}">
        <p14:creationId xmlns:p14="http://schemas.microsoft.com/office/powerpoint/2010/main" val="39861809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Scrum team</a:t>
            </a:r>
          </a:p>
        </p:txBody>
      </p:sp>
      <p:sp>
        <p:nvSpPr>
          <p:cNvPr id="4" name="Footer Placeholder 3"/>
          <p:cNvSpPr>
            <a:spLocks noGrp="1"/>
          </p:cNvSpPr>
          <p:nvPr>
            <p:ph type="ftr" sz="quarter" idx="11"/>
          </p:nvPr>
        </p:nvSpPr>
        <p:spPr/>
        <p:txBody>
          <a:bodyPr/>
          <a:lstStyle/>
          <a:p>
            <a:r>
              <a:rPr lang="en-GB" dirty="0"/>
              <a:t>CONFIDENTIAL</a:t>
            </a:r>
          </a:p>
        </p:txBody>
      </p:sp>
      <p:pic>
        <p:nvPicPr>
          <p:cNvPr id="7" name="Picture 2">
            <a:extLst>
              <a:ext uri="{FF2B5EF4-FFF2-40B4-BE49-F238E27FC236}">
                <a16:creationId xmlns:a16="http://schemas.microsoft.com/office/drawing/2014/main" xmlns="" id="{521B71F8-AEA2-4150-844F-81EE1A452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735" y="2182484"/>
            <a:ext cx="7214496" cy="3916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solidFill>
                  <a:schemeClr val="bg1">
                    <a:lumMod val="50000"/>
                  </a:schemeClr>
                </a:solidFill>
              </a:rPr>
              <a:t>Self-organising</a:t>
            </a:r>
          </a:p>
          <a:p>
            <a:pPr>
              <a:buSzPct val="150000"/>
            </a:pPr>
            <a:r>
              <a:rPr lang="en-GB" sz="2000" dirty="0">
                <a:solidFill>
                  <a:schemeClr val="bg1">
                    <a:lumMod val="50000"/>
                  </a:schemeClr>
                </a:solidFill>
              </a:rPr>
              <a:t>Cross-functional</a:t>
            </a:r>
          </a:p>
          <a:p>
            <a:pPr>
              <a:buSzPct val="150000"/>
            </a:pPr>
            <a:r>
              <a:rPr lang="en-GB" sz="2000" dirty="0">
                <a:solidFill>
                  <a:schemeClr val="bg1">
                    <a:lumMod val="50000"/>
                  </a:schemeClr>
                </a:solidFill>
              </a:rPr>
              <a:t>Flexible, creative, productive</a:t>
            </a:r>
          </a:p>
          <a:p>
            <a:pPr>
              <a:buSzPct val="150000"/>
            </a:pPr>
            <a:r>
              <a:rPr lang="en-GB" sz="2000" dirty="0">
                <a:solidFill>
                  <a:schemeClr val="bg1">
                    <a:lumMod val="50000"/>
                  </a:schemeClr>
                </a:solidFill>
              </a:rPr>
              <a:t>The Roles:</a:t>
            </a:r>
          </a:p>
          <a:p>
            <a:pPr lvl="1">
              <a:lnSpc>
                <a:spcPct val="150000"/>
              </a:lnSpc>
            </a:pPr>
            <a:r>
              <a:rPr lang="en-GB" sz="2000" dirty="0">
                <a:solidFill>
                  <a:schemeClr val="bg1">
                    <a:lumMod val="50000"/>
                  </a:schemeClr>
                </a:solidFill>
              </a:rPr>
              <a:t>	Product Owner</a:t>
            </a:r>
          </a:p>
          <a:p>
            <a:pPr lvl="1">
              <a:lnSpc>
                <a:spcPct val="150000"/>
              </a:lnSpc>
            </a:pPr>
            <a:r>
              <a:rPr lang="en-GB" sz="2000" dirty="0">
                <a:solidFill>
                  <a:schemeClr val="bg1">
                    <a:lumMod val="50000"/>
                  </a:schemeClr>
                </a:solidFill>
              </a:rPr>
              <a:t>	The Development Team</a:t>
            </a:r>
          </a:p>
          <a:p>
            <a:pPr lvl="1">
              <a:lnSpc>
                <a:spcPct val="150000"/>
              </a:lnSpc>
            </a:pPr>
            <a:r>
              <a:rPr lang="en-GB" sz="2000" dirty="0">
                <a:solidFill>
                  <a:schemeClr val="bg1">
                    <a:lumMod val="50000"/>
                  </a:schemeClr>
                </a:solidFill>
              </a:rPr>
              <a:t>	The Scrum </a:t>
            </a:r>
            <a:r>
              <a:rPr lang="en-GB" sz="2000" dirty="0" smtClean="0">
                <a:solidFill>
                  <a:schemeClr val="bg1">
                    <a:lumMod val="50000"/>
                  </a:schemeClr>
                </a:solidFill>
              </a:rPr>
              <a:t>Master</a:t>
            </a:r>
            <a:endParaRPr lang="en-GB" sz="2000" dirty="0">
              <a:solidFill>
                <a:schemeClr val="bg1">
                  <a:lumMod val="50000"/>
                </a:schemeClr>
              </a:solidFill>
            </a:endParaRPr>
          </a:p>
          <a:p>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117</a:t>
            </a:fld>
            <a:endParaRPr lang="en-GB"/>
          </a:p>
        </p:txBody>
      </p:sp>
    </p:spTree>
    <p:extLst>
      <p:ext uri="{BB962C8B-B14F-4D97-AF65-F5344CB8AC3E}">
        <p14:creationId xmlns:p14="http://schemas.microsoft.com/office/powerpoint/2010/main" val="8690653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events </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5" y="1823980"/>
            <a:ext cx="9963212" cy="4351338"/>
          </a:xfrm>
        </p:spPr>
        <p:txBody>
          <a:bodyPr>
            <a:noAutofit/>
          </a:bodyPr>
          <a:lstStyle/>
          <a:p>
            <a:pPr>
              <a:lnSpc>
                <a:spcPct val="150000"/>
              </a:lnSpc>
              <a:buSzPct val="150000"/>
            </a:pPr>
            <a:r>
              <a:rPr lang="en-GB" sz="2000" dirty="0"/>
              <a:t>Events are prescribed to create regularity</a:t>
            </a:r>
          </a:p>
          <a:p>
            <a:pPr>
              <a:lnSpc>
                <a:spcPct val="150000"/>
              </a:lnSpc>
              <a:buSzPct val="150000"/>
            </a:pPr>
            <a:r>
              <a:rPr lang="en-GB" sz="2000" dirty="0"/>
              <a:t>Every event has a maximum duration</a:t>
            </a:r>
          </a:p>
          <a:p>
            <a:pPr>
              <a:lnSpc>
                <a:spcPct val="150000"/>
              </a:lnSpc>
              <a:buSzPct val="150000"/>
            </a:pPr>
            <a:r>
              <a:rPr lang="en-GB" sz="2000" dirty="0"/>
              <a:t>The Sprint is at the heart of this concept</a:t>
            </a:r>
          </a:p>
          <a:p>
            <a:pPr>
              <a:lnSpc>
                <a:spcPct val="150000"/>
              </a:lnSpc>
              <a:buSzPct val="150000"/>
            </a:pPr>
            <a:r>
              <a:rPr lang="en-GB" sz="2000" dirty="0"/>
              <a:t>Forces transparency</a:t>
            </a:r>
          </a:p>
          <a:p>
            <a:pPr>
              <a:lnSpc>
                <a:spcPct val="150000"/>
              </a:lnSpc>
              <a:buSzPct val="150000"/>
            </a:pPr>
            <a:r>
              <a:rPr lang="en-GB" sz="2000" dirty="0"/>
              <a:t>Opportunities to inspect and </a:t>
            </a:r>
            <a:r>
              <a:rPr lang="en-GB" sz="2000" dirty="0" smtClean="0"/>
              <a:t>adapt</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118</a:t>
            </a:fld>
            <a:endParaRPr lang="en-GB"/>
          </a:p>
        </p:txBody>
      </p:sp>
    </p:spTree>
    <p:extLst>
      <p:ext uri="{BB962C8B-B14F-4D97-AF65-F5344CB8AC3E}">
        <p14:creationId xmlns:p14="http://schemas.microsoft.com/office/powerpoint/2010/main" val="19292503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5 Scrum events</a:t>
            </a:r>
          </a:p>
        </p:txBody>
      </p:sp>
      <p:sp>
        <p:nvSpPr>
          <p:cNvPr id="4" name="Footer Placeholder 3"/>
          <p:cNvSpPr>
            <a:spLocks noGrp="1"/>
          </p:cNvSpPr>
          <p:nvPr>
            <p:ph type="ftr" sz="quarter" idx="11"/>
          </p:nvPr>
        </p:nvSpPr>
        <p:spPr/>
        <p:txBody>
          <a:bodyPr/>
          <a:lstStyle/>
          <a:p>
            <a:r>
              <a:rPr lang="en-GB" dirty="0"/>
              <a:t>CONFIDENTIAL</a:t>
            </a:r>
          </a:p>
        </p:txBody>
      </p:sp>
      <p:pic>
        <p:nvPicPr>
          <p:cNvPr id="7" name="Picture 2">
            <a:extLst>
              <a:ext uri="{FF2B5EF4-FFF2-40B4-BE49-F238E27FC236}">
                <a16:creationId xmlns:a16="http://schemas.microsoft.com/office/drawing/2014/main" xmlns="" id="{521B71F8-AEA2-4150-844F-81EE1A452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735" y="2182484"/>
            <a:ext cx="7214496" cy="3916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a:t>The Sprint</a:t>
            </a:r>
          </a:p>
          <a:p>
            <a:pPr>
              <a:lnSpc>
                <a:spcPct val="150000"/>
              </a:lnSpc>
              <a:buSzPct val="150000"/>
            </a:pPr>
            <a:r>
              <a:rPr lang="en-GB" sz="2000" dirty="0"/>
              <a:t>Sprint Planning Meeting</a:t>
            </a:r>
          </a:p>
          <a:p>
            <a:pPr>
              <a:lnSpc>
                <a:spcPct val="150000"/>
              </a:lnSpc>
              <a:buSzPct val="150000"/>
            </a:pPr>
            <a:r>
              <a:rPr lang="en-GB" sz="2000" dirty="0"/>
              <a:t>Daily Scrum</a:t>
            </a:r>
          </a:p>
          <a:p>
            <a:pPr>
              <a:lnSpc>
                <a:spcPct val="150000"/>
              </a:lnSpc>
              <a:buSzPct val="150000"/>
            </a:pPr>
            <a:r>
              <a:rPr lang="en-GB" sz="2000" dirty="0"/>
              <a:t>Sprint Review</a:t>
            </a:r>
          </a:p>
          <a:p>
            <a:pPr>
              <a:lnSpc>
                <a:spcPct val="150000"/>
              </a:lnSpc>
              <a:buSzPct val="150000"/>
            </a:pPr>
            <a:r>
              <a:rPr lang="en-GB" sz="2000" dirty="0"/>
              <a:t>Sprint </a:t>
            </a:r>
            <a:r>
              <a:rPr lang="en-GB" sz="2000" dirty="0" smtClean="0"/>
              <a:t>Retrospective</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119</a:t>
            </a:fld>
            <a:endParaRPr lang="en-GB"/>
          </a:p>
        </p:txBody>
      </p:sp>
    </p:spTree>
    <p:extLst>
      <p:ext uri="{BB962C8B-B14F-4D97-AF65-F5344CB8AC3E}">
        <p14:creationId xmlns:p14="http://schemas.microsoft.com/office/powerpoint/2010/main" val="207088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basics</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041756D4-591C-45EC-B4A8-F23E58CF18F1}"/>
              </a:ext>
            </a:extLst>
          </p:cNvPr>
          <p:cNvSpPr txBox="1"/>
          <p:nvPr/>
        </p:nvSpPr>
        <p:spPr>
          <a:xfrm>
            <a:off x="8825558" y="6415801"/>
            <a:ext cx="3236686" cy="246221"/>
          </a:xfrm>
          <a:prstGeom prst="rect">
            <a:avLst/>
          </a:prstGeom>
          <a:noFill/>
        </p:spPr>
        <p:txBody>
          <a:bodyPr wrap="square" rtlCol="0">
            <a:spAutoFit/>
          </a:bodyPr>
          <a:lstStyle/>
          <a:p>
            <a:pPr algn="r"/>
            <a:r>
              <a:rPr lang="en-GB" sz="1000" dirty="0">
                <a:solidFill>
                  <a:srgbClr val="000000"/>
                </a:solidFill>
              </a:rPr>
              <a:t>Guidance reference: Figure 2.3 </a:t>
            </a:r>
          </a:p>
        </p:txBody>
      </p:sp>
      <p:pic>
        <p:nvPicPr>
          <p:cNvPr id="7" name="Picture 6">
            <a:extLst>
              <a:ext uri="{FF2B5EF4-FFF2-40B4-BE49-F238E27FC236}">
                <a16:creationId xmlns:a16="http://schemas.microsoft.com/office/drawing/2014/main" xmlns="" id="{FD61E711-E425-40A1-9F1F-A7DD95551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02" y="1857375"/>
            <a:ext cx="7069592" cy="2619734"/>
          </a:xfrm>
          <a:prstGeom prst="rect">
            <a:avLst/>
          </a:prstGeom>
        </p:spPr>
      </p:pic>
      <p:sp>
        <p:nvSpPr>
          <p:cNvPr id="8" name="TextBox 7">
            <a:extLst>
              <a:ext uri="{FF2B5EF4-FFF2-40B4-BE49-F238E27FC236}">
                <a16:creationId xmlns:a16="http://schemas.microsoft.com/office/drawing/2014/main" xmlns="" id="{FAE55E40-FF80-46CD-BC09-33B618024A25}"/>
              </a:ext>
            </a:extLst>
          </p:cNvPr>
          <p:cNvSpPr txBox="1"/>
          <p:nvPr/>
        </p:nvSpPr>
        <p:spPr>
          <a:xfrm>
            <a:off x="326937" y="4967102"/>
            <a:ext cx="4374459" cy="707886"/>
          </a:xfrm>
          <a:prstGeom prst="rect">
            <a:avLst/>
          </a:prstGeom>
          <a:noFill/>
        </p:spPr>
        <p:txBody>
          <a:bodyPr wrap="square" rtlCol="0">
            <a:spAutoFit/>
          </a:bodyPr>
          <a:lstStyle/>
          <a:p>
            <a:r>
              <a:rPr lang="en-GB" sz="2000" b="1" dirty="0">
                <a:solidFill>
                  <a:srgbClr val="4C4383"/>
                </a:solidFill>
                <a:latin typeface="Trebuchet MS" panose="020B0603020202020204" pitchFamily="34" charset="0"/>
              </a:rPr>
              <a:t>A basic Backlog and Sprint structure is commonly used</a:t>
            </a:r>
          </a:p>
        </p:txBody>
      </p:sp>
      <p:sp>
        <p:nvSpPr>
          <p:cNvPr id="10" name="Content Placeholder 2">
            <a:extLst>
              <a:ext uri="{FF2B5EF4-FFF2-40B4-BE49-F238E27FC236}">
                <a16:creationId xmlns:a16="http://schemas.microsoft.com/office/drawing/2014/main" xmlns="" id="{D15F0C64-7169-49EB-A36B-AB0A590C2750}"/>
              </a:ext>
            </a:extLst>
          </p:cNvPr>
          <p:cNvSpPr>
            <a:spLocks noGrp="1"/>
          </p:cNvSpPr>
          <p:nvPr>
            <p:ph idx="1"/>
          </p:nvPr>
        </p:nvSpPr>
        <p:spPr>
          <a:xfrm>
            <a:off x="8153400" y="1823980"/>
            <a:ext cx="3438831" cy="4351338"/>
          </a:xfrm>
        </p:spPr>
        <p:txBody>
          <a:bodyPr>
            <a:noAutofit/>
          </a:bodyPr>
          <a:lstStyle/>
          <a:p>
            <a:pPr>
              <a:buSzPct val="150000"/>
            </a:pPr>
            <a:r>
              <a:rPr lang="en-GB" sz="2000" dirty="0"/>
              <a:t>It can be viewed in many ways</a:t>
            </a:r>
          </a:p>
          <a:p>
            <a:pPr lvl="1"/>
            <a:r>
              <a:rPr lang="en-GB" sz="2000" dirty="0"/>
              <a:t>Timeboxed approach for developing software</a:t>
            </a:r>
          </a:p>
          <a:p>
            <a:pPr lvl="1"/>
            <a:r>
              <a:rPr lang="en-GB" sz="2000" dirty="0"/>
              <a:t>A collection of techniques</a:t>
            </a:r>
          </a:p>
          <a:p>
            <a:pPr lvl="1"/>
            <a:r>
              <a:rPr lang="en-GB" sz="2000" dirty="0"/>
              <a:t>Using the Scrum framework.</a:t>
            </a:r>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12</a:t>
            </a:fld>
            <a:endParaRPr lang="en-GB"/>
          </a:p>
        </p:txBody>
      </p:sp>
    </p:spTree>
    <p:extLst>
      <p:ext uri="{BB962C8B-B14F-4D97-AF65-F5344CB8AC3E}">
        <p14:creationId xmlns:p14="http://schemas.microsoft.com/office/powerpoint/2010/main" val="22890108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artefacts</a:t>
            </a:r>
          </a:p>
        </p:txBody>
      </p:sp>
      <p:sp>
        <p:nvSpPr>
          <p:cNvPr id="4" name="Footer Placeholder 3"/>
          <p:cNvSpPr>
            <a:spLocks noGrp="1"/>
          </p:cNvSpPr>
          <p:nvPr>
            <p:ph type="ftr" sz="quarter" idx="11"/>
          </p:nvPr>
        </p:nvSpPr>
        <p:spPr/>
        <p:txBody>
          <a:bodyPr/>
          <a:lstStyle/>
          <a:p>
            <a:r>
              <a:rPr lang="en-GB" dirty="0"/>
              <a:t>CONFIDENTIAL</a:t>
            </a:r>
          </a:p>
        </p:txBody>
      </p:sp>
      <p:pic>
        <p:nvPicPr>
          <p:cNvPr id="7" name="Picture 2">
            <a:extLst>
              <a:ext uri="{FF2B5EF4-FFF2-40B4-BE49-F238E27FC236}">
                <a16:creationId xmlns:a16="http://schemas.microsoft.com/office/drawing/2014/main" xmlns="" id="{521B71F8-AEA2-4150-844F-81EE1A452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735" y="2182484"/>
            <a:ext cx="7214496" cy="3916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200000"/>
              </a:lnSpc>
              <a:buSzPct val="150000"/>
            </a:pPr>
            <a:r>
              <a:rPr lang="en-GB" sz="2000" dirty="0"/>
              <a:t>Product Backlog</a:t>
            </a:r>
          </a:p>
          <a:p>
            <a:pPr>
              <a:lnSpc>
                <a:spcPct val="200000"/>
              </a:lnSpc>
              <a:buSzPct val="150000"/>
            </a:pPr>
            <a:r>
              <a:rPr lang="en-GB" sz="2000" dirty="0"/>
              <a:t>Sprint Backlog</a:t>
            </a:r>
          </a:p>
          <a:p>
            <a:pPr>
              <a:lnSpc>
                <a:spcPct val="200000"/>
              </a:lnSpc>
              <a:buSzPct val="150000"/>
            </a:pPr>
            <a:r>
              <a:rPr lang="en-GB" sz="2000" dirty="0" smtClean="0"/>
              <a:t>Increment</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120</a:t>
            </a:fld>
            <a:endParaRPr lang="en-GB"/>
          </a:p>
        </p:txBody>
      </p:sp>
    </p:spTree>
    <p:extLst>
      <p:ext uri="{BB962C8B-B14F-4D97-AF65-F5344CB8AC3E}">
        <p14:creationId xmlns:p14="http://schemas.microsoft.com/office/powerpoint/2010/main" val="12382780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3006044" y="2353631"/>
            <a:ext cx="6179911" cy="2138363"/>
          </a:xfrm>
        </p:spPr>
        <p:txBody>
          <a:bodyPr>
            <a:normAutofit/>
          </a:bodyPr>
          <a:lstStyle/>
          <a:p>
            <a:pPr algn="ctr"/>
            <a:r>
              <a:rPr lang="en-GB" sz="4800" dirty="0" smtClean="0"/>
              <a:t>KANBAN</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121</a:t>
            </a:fld>
            <a:endParaRPr lang="en-GB"/>
          </a:p>
        </p:txBody>
      </p:sp>
    </p:spTree>
    <p:extLst>
      <p:ext uri="{BB962C8B-B14F-4D97-AF65-F5344CB8AC3E}">
        <p14:creationId xmlns:p14="http://schemas.microsoft.com/office/powerpoint/2010/main" val="10942799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Kanban and the Kanban Method</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references: Section 20.4.1</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705676" cy="4351338"/>
          </a:xfrm>
        </p:spPr>
        <p:txBody>
          <a:bodyPr>
            <a:noAutofit/>
          </a:bodyPr>
          <a:lstStyle/>
          <a:p>
            <a:pPr>
              <a:buSzPct val="150000"/>
            </a:pPr>
            <a:r>
              <a:rPr lang="en-GB" sz="2000" b="1" dirty="0">
                <a:solidFill>
                  <a:srgbClr val="4C4383"/>
                </a:solidFill>
              </a:rPr>
              <a:t>Kanban systems are visual management systems that limit the number of work items in circulation</a:t>
            </a:r>
          </a:p>
          <a:p>
            <a:pPr>
              <a:buSzPct val="150000"/>
            </a:pPr>
            <a:r>
              <a:rPr lang="en-GB" sz="2000" b="1" dirty="0">
                <a:solidFill>
                  <a:srgbClr val="4C4383"/>
                </a:solidFill>
              </a:rPr>
              <a:t>Kanban should be seen as a way to increase agility through:</a:t>
            </a:r>
          </a:p>
          <a:p>
            <a:pPr lvl="1">
              <a:lnSpc>
                <a:spcPct val="150000"/>
              </a:lnSpc>
            </a:pPr>
            <a:r>
              <a:rPr lang="en-GB" sz="2000" dirty="0"/>
              <a:t>Improved day-to-day decision making</a:t>
            </a:r>
          </a:p>
          <a:p>
            <a:pPr lvl="1">
              <a:lnSpc>
                <a:spcPct val="150000"/>
              </a:lnSpc>
            </a:pPr>
            <a:r>
              <a:rPr lang="en-GB" sz="2000" dirty="0"/>
              <a:t>The deferral of commitment</a:t>
            </a:r>
          </a:p>
          <a:p>
            <a:pPr lvl="1">
              <a:lnSpc>
                <a:spcPct val="150000"/>
              </a:lnSpc>
            </a:pPr>
            <a:r>
              <a:rPr lang="en-GB" sz="2000" dirty="0"/>
              <a:t>Reduced lead times</a:t>
            </a:r>
          </a:p>
          <a:p>
            <a:pPr>
              <a:buSzPct val="150000"/>
            </a:pPr>
            <a:r>
              <a:rPr lang="en-GB" sz="2000" b="1" dirty="0">
                <a:solidFill>
                  <a:srgbClr val="4C4383"/>
                </a:solidFill>
              </a:rPr>
              <a:t>In PRINCE2 Agile it is applicable in a project context to time </a:t>
            </a:r>
            <a:r>
              <a:rPr lang="en-GB" sz="2000" b="1" dirty="0" smtClean="0">
                <a:solidFill>
                  <a:srgbClr val="4C4383"/>
                </a:solidFill>
              </a:rPr>
              <a:t>boxes</a:t>
            </a:r>
            <a:endParaRPr lang="en-GB" sz="2000" b="1" dirty="0">
              <a:solidFill>
                <a:srgbClr val="4C4383"/>
              </a:solidFill>
            </a:endParaRPr>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122</a:t>
            </a:fld>
            <a:endParaRPr lang="en-GB"/>
          </a:p>
        </p:txBody>
      </p:sp>
    </p:spTree>
    <p:extLst>
      <p:ext uri="{BB962C8B-B14F-4D97-AF65-F5344CB8AC3E}">
        <p14:creationId xmlns:p14="http://schemas.microsoft.com/office/powerpoint/2010/main" val="24191540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1805796" cy="1325563"/>
          </a:xfrm>
        </p:spPr>
        <p:txBody>
          <a:bodyPr/>
          <a:lstStyle/>
          <a:p>
            <a:r>
              <a:rPr lang="en-GB" dirty="0"/>
              <a:t>The 6 general practices of the Kanban Method</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20.4.1.2, Figure 20.2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marL="0" indent="0">
              <a:buNone/>
            </a:pPr>
            <a:r>
              <a:rPr lang="en-GB" sz="2000" b="1" dirty="0">
                <a:solidFill>
                  <a:srgbClr val="4C4383"/>
                </a:solidFill>
              </a:rPr>
              <a:t>1. Visualisation</a:t>
            </a:r>
          </a:p>
          <a:p>
            <a:pPr lvl="1"/>
            <a:r>
              <a:rPr lang="en-GB" sz="2000" dirty="0"/>
              <a:t>To show how work is progressing</a:t>
            </a:r>
          </a:p>
          <a:p>
            <a:pPr lvl="1"/>
            <a:r>
              <a:rPr lang="en-GB" sz="2000" dirty="0"/>
              <a:t>To show what is still to do</a:t>
            </a:r>
          </a:p>
          <a:p>
            <a:pPr lvl="1"/>
            <a:r>
              <a:rPr lang="en-GB" sz="2000" dirty="0"/>
              <a:t>To show what problems </a:t>
            </a:r>
            <a:r>
              <a:rPr lang="en-GB" sz="2000" dirty="0" smtClean="0"/>
              <a:t>exist</a:t>
            </a:r>
            <a:endParaRPr lang="en-GB" sz="2000" dirty="0"/>
          </a:p>
          <a:p>
            <a:endParaRPr lang="en-GB" sz="2000" dirty="0"/>
          </a:p>
        </p:txBody>
      </p:sp>
      <p:pic>
        <p:nvPicPr>
          <p:cNvPr id="7" name="Picture 6">
            <a:extLst>
              <a:ext uri="{FF2B5EF4-FFF2-40B4-BE49-F238E27FC236}">
                <a16:creationId xmlns:a16="http://schemas.microsoft.com/office/drawing/2014/main" xmlns="" id="{C8887F99-B864-4F2A-BB0F-5E8CAB557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4" y="1398938"/>
            <a:ext cx="5619750" cy="4866896"/>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123</a:t>
            </a:fld>
            <a:endParaRPr lang="en-GB"/>
          </a:p>
        </p:txBody>
      </p:sp>
    </p:spTree>
    <p:extLst>
      <p:ext uri="{BB962C8B-B14F-4D97-AF65-F5344CB8AC3E}">
        <p14:creationId xmlns:p14="http://schemas.microsoft.com/office/powerpoint/2010/main" val="21108496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1805796" cy="1325563"/>
          </a:xfrm>
        </p:spPr>
        <p:txBody>
          <a:bodyPr/>
          <a:lstStyle/>
          <a:p>
            <a:r>
              <a:rPr lang="en-GB" dirty="0"/>
              <a:t>The 6 general practices of the Kanban Method</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20.4.1.2, Figure 20.2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5107179" cy="4351338"/>
          </a:xfrm>
        </p:spPr>
        <p:txBody>
          <a:bodyPr>
            <a:noAutofit/>
          </a:bodyPr>
          <a:lstStyle/>
          <a:p>
            <a:pPr marL="0" indent="0">
              <a:buNone/>
            </a:pPr>
            <a:r>
              <a:rPr lang="en-GB" sz="2000" b="1" dirty="0">
                <a:solidFill>
                  <a:srgbClr val="4C4383"/>
                </a:solidFill>
              </a:rPr>
              <a:t>2. Limiting ‘Work in Progress’ (WIP)</a:t>
            </a:r>
          </a:p>
          <a:p>
            <a:pPr lvl="1"/>
            <a:r>
              <a:rPr lang="en-GB" sz="2000" dirty="0"/>
              <a:t>A fundamental concept in Kanban that may appear   counterintuitive</a:t>
            </a:r>
          </a:p>
          <a:p>
            <a:pPr lvl="1"/>
            <a:r>
              <a:rPr lang="en-GB" sz="2000" dirty="0"/>
              <a:t>WIP limits underpin the ‘pull’ system</a:t>
            </a:r>
          </a:p>
          <a:p>
            <a:pPr lvl="1"/>
            <a:r>
              <a:rPr lang="en-GB" sz="2000" dirty="0"/>
              <a:t>Kanban avoids scheduling work at specific times</a:t>
            </a:r>
          </a:p>
          <a:p>
            <a:pPr lvl="1"/>
            <a:r>
              <a:rPr lang="en-GB" sz="2000" dirty="0"/>
              <a:t>It pulls work when capacity exists</a:t>
            </a:r>
          </a:p>
          <a:p>
            <a:pPr lvl="1"/>
            <a:r>
              <a:rPr lang="en-GB" sz="2000" dirty="0"/>
              <a:t>Reduces the impact of task switching and </a:t>
            </a:r>
            <a:r>
              <a:rPr lang="en-GB" sz="2000" dirty="0" smtClean="0"/>
              <a:t>multitasking</a:t>
            </a:r>
            <a:endParaRPr lang="en-GB" sz="2000" dirty="0"/>
          </a:p>
          <a:p>
            <a:endParaRPr lang="en-GB" sz="2000" dirty="0"/>
          </a:p>
        </p:txBody>
      </p:sp>
      <p:pic>
        <p:nvPicPr>
          <p:cNvPr id="7" name="Picture 6">
            <a:extLst>
              <a:ext uri="{FF2B5EF4-FFF2-40B4-BE49-F238E27FC236}">
                <a16:creationId xmlns:a16="http://schemas.microsoft.com/office/drawing/2014/main" xmlns="" id="{C8887F99-B864-4F2A-BB0F-5E8CAB557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4" y="1398938"/>
            <a:ext cx="5619750" cy="4866896"/>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124</a:t>
            </a:fld>
            <a:endParaRPr lang="en-GB"/>
          </a:p>
        </p:txBody>
      </p:sp>
    </p:spTree>
    <p:extLst>
      <p:ext uri="{BB962C8B-B14F-4D97-AF65-F5344CB8AC3E}">
        <p14:creationId xmlns:p14="http://schemas.microsoft.com/office/powerpoint/2010/main" val="21897438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1805796" cy="1325563"/>
          </a:xfrm>
        </p:spPr>
        <p:txBody>
          <a:bodyPr/>
          <a:lstStyle/>
          <a:p>
            <a:r>
              <a:rPr lang="en-GB" dirty="0"/>
              <a:t>The 6 general practices of the Kanban Method</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20.4.1.2, Figure 20.2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5107179" cy="4351338"/>
          </a:xfrm>
        </p:spPr>
        <p:txBody>
          <a:bodyPr>
            <a:noAutofit/>
          </a:bodyPr>
          <a:lstStyle/>
          <a:p>
            <a:pPr marL="0" indent="0">
              <a:buNone/>
            </a:pPr>
            <a:r>
              <a:rPr lang="en-GB" sz="2000" b="1" dirty="0">
                <a:solidFill>
                  <a:srgbClr val="4C4383"/>
                </a:solidFill>
              </a:rPr>
              <a:t>3. Manage the flow</a:t>
            </a:r>
          </a:p>
          <a:p>
            <a:pPr lvl="1"/>
            <a:r>
              <a:rPr lang="en-GB" sz="2000" dirty="0"/>
              <a:t>the team constantly looks at ways to maximise flow</a:t>
            </a:r>
          </a:p>
          <a:p>
            <a:pPr lvl="1"/>
            <a:r>
              <a:rPr lang="en-GB" sz="2000" dirty="0"/>
              <a:t>Waste is removed as quickly as </a:t>
            </a:r>
            <a:r>
              <a:rPr lang="en-GB" sz="2000" dirty="0" smtClean="0"/>
              <a:t>possible</a:t>
            </a:r>
            <a:endParaRPr lang="en-GB" sz="2000" dirty="0"/>
          </a:p>
          <a:p>
            <a:pPr lvl="1"/>
            <a:endParaRPr lang="en-GB" sz="2000" dirty="0">
              <a:effectLst>
                <a:outerShdw blurRad="38100" dist="38100" dir="2700000" algn="tl">
                  <a:srgbClr val="000000">
                    <a:alpha val="43137"/>
                  </a:srgbClr>
                </a:outerShdw>
              </a:effectLst>
            </a:endParaRPr>
          </a:p>
          <a:p>
            <a:pPr marL="0" indent="0">
              <a:buNone/>
            </a:pPr>
            <a:r>
              <a:rPr lang="en-GB" sz="2000" b="1" dirty="0">
                <a:solidFill>
                  <a:srgbClr val="4C4383"/>
                </a:solidFill>
              </a:rPr>
              <a:t>4. Making policies explicit</a:t>
            </a:r>
          </a:p>
          <a:p>
            <a:pPr lvl="1"/>
            <a:r>
              <a:rPr lang="en-GB" sz="2000" dirty="0"/>
              <a:t>Boundaries need to be clearly defined about how a team works</a:t>
            </a:r>
          </a:p>
          <a:p>
            <a:pPr lvl="1"/>
            <a:r>
              <a:rPr lang="en-GB" sz="2000" dirty="0"/>
              <a:t>Policies should evolve over </a:t>
            </a:r>
            <a:r>
              <a:rPr lang="en-GB" sz="2000" dirty="0" smtClean="0"/>
              <a:t>time</a:t>
            </a:r>
            <a:endParaRPr lang="en-GB" sz="2000" dirty="0"/>
          </a:p>
          <a:p>
            <a:endParaRPr lang="en-GB" sz="2000" dirty="0"/>
          </a:p>
        </p:txBody>
      </p:sp>
      <p:pic>
        <p:nvPicPr>
          <p:cNvPr id="7" name="Picture 6">
            <a:extLst>
              <a:ext uri="{FF2B5EF4-FFF2-40B4-BE49-F238E27FC236}">
                <a16:creationId xmlns:a16="http://schemas.microsoft.com/office/drawing/2014/main" xmlns="" id="{C8887F99-B864-4F2A-BB0F-5E8CAB557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4" y="1398938"/>
            <a:ext cx="5619750" cy="4866896"/>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125</a:t>
            </a:fld>
            <a:endParaRPr lang="en-GB"/>
          </a:p>
        </p:txBody>
      </p:sp>
    </p:spTree>
    <p:extLst>
      <p:ext uri="{BB962C8B-B14F-4D97-AF65-F5344CB8AC3E}">
        <p14:creationId xmlns:p14="http://schemas.microsoft.com/office/powerpoint/2010/main" val="26109008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1805796" cy="1325563"/>
          </a:xfrm>
        </p:spPr>
        <p:txBody>
          <a:bodyPr/>
          <a:lstStyle/>
          <a:p>
            <a:r>
              <a:rPr lang="en-GB" dirty="0"/>
              <a:t>The 6 general practices of the Kanban Method</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20.4.1.2, Figure 20.2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5107179" cy="4351338"/>
          </a:xfrm>
        </p:spPr>
        <p:txBody>
          <a:bodyPr>
            <a:noAutofit/>
          </a:bodyPr>
          <a:lstStyle/>
          <a:p>
            <a:pPr marL="0" indent="0">
              <a:buNone/>
            </a:pPr>
            <a:r>
              <a:rPr lang="en-GB" sz="2000" b="1" dirty="0">
                <a:solidFill>
                  <a:srgbClr val="4C4383"/>
                </a:solidFill>
              </a:rPr>
              <a:t>5. Implement feedback loops</a:t>
            </a:r>
          </a:p>
          <a:p>
            <a:pPr lvl="1"/>
            <a:r>
              <a:rPr lang="en-GB" sz="2000" dirty="0"/>
              <a:t>Ultimately, value being delivered is judged by the final consumer</a:t>
            </a:r>
          </a:p>
          <a:p>
            <a:pPr lvl="1"/>
            <a:r>
              <a:rPr lang="en-GB" sz="2000" dirty="0"/>
              <a:t>Quantitatively assessing this will directly affect what will subsequently be </a:t>
            </a:r>
            <a:r>
              <a:rPr lang="en-GB" sz="2000" dirty="0" smtClean="0"/>
              <a:t>delivered</a:t>
            </a:r>
            <a:endParaRPr lang="en-GB" sz="2000" dirty="0"/>
          </a:p>
          <a:p>
            <a:endParaRPr lang="en-GB" sz="2000" dirty="0"/>
          </a:p>
          <a:p>
            <a:pPr marL="0" indent="0">
              <a:buNone/>
            </a:pPr>
            <a:r>
              <a:rPr lang="en-GB" sz="2000" b="1" dirty="0">
                <a:solidFill>
                  <a:srgbClr val="4C4383"/>
                </a:solidFill>
              </a:rPr>
              <a:t>6. Improve collaboratively, evolve experimentally</a:t>
            </a:r>
          </a:p>
          <a:p>
            <a:pPr lvl="1"/>
            <a:r>
              <a:rPr lang="en-GB" sz="2000" dirty="0"/>
              <a:t>The method builds on collaboration through experimental improvement</a:t>
            </a:r>
          </a:p>
          <a:p>
            <a:pPr lvl="1"/>
            <a:r>
              <a:rPr lang="en-GB" sz="2000" dirty="0"/>
              <a:t>Process improvement is everyone’s </a:t>
            </a:r>
            <a:r>
              <a:rPr lang="en-GB" sz="2000" dirty="0" smtClean="0"/>
              <a:t>business </a:t>
            </a:r>
            <a:r>
              <a:rPr lang="en-GB" sz="2000" dirty="0"/>
              <a:t>every </a:t>
            </a:r>
            <a:r>
              <a:rPr lang="en-GB" sz="2000" dirty="0" smtClean="0"/>
              <a:t>day</a:t>
            </a:r>
            <a:endParaRPr lang="en-GB" sz="2000" dirty="0"/>
          </a:p>
          <a:p>
            <a:endParaRPr lang="en-GB" sz="2000" dirty="0"/>
          </a:p>
        </p:txBody>
      </p:sp>
      <p:pic>
        <p:nvPicPr>
          <p:cNvPr id="7" name="Picture 6">
            <a:extLst>
              <a:ext uri="{FF2B5EF4-FFF2-40B4-BE49-F238E27FC236}">
                <a16:creationId xmlns:a16="http://schemas.microsoft.com/office/drawing/2014/main" xmlns="" id="{C8887F99-B864-4F2A-BB0F-5E8CAB557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4" y="1398938"/>
            <a:ext cx="5619750" cy="4866896"/>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126</a:t>
            </a:fld>
            <a:endParaRPr lang="en-GB"/>
          </a:p>
        </p:txBody>
      </p:sp>
    </p:spTree>
    <p:extLst>
      <p:ext uri="{BB962C8B-B14F-4D97-AF65-F5344CB8AC3E}">
        <p14:creationId xmlns:p14="http://schemas.microsoft.com/office/powerpoint/2010/main" val="5288950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1805796" cy="1325563"/>
          </a:xfrm>
        </p:spPr>
        <p:txBody>
          <a:bodyPr/>
          <a:lstStyle/>
          <a:p>
            <a:r>
              <a:rPr lang="en-GB" dirty="0"/>
              <a:t>Kanban – further guidance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20.4.1.2, Figure 20.2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5107179" cy="4351338"/>
          </a:xfrm>
        </p:spPr>
        <p:txBody>
          <a:bodyPr>
            <a:noAutofit/>
          </a:bodyPr>
          <a:lstStyle/>
          <a:p>
            <a:pPr>
              <a:lnSpc>
                <a:spcPct val="150000"/>
              </a:lnSpc>
              <a:buSzPct val="150000"/>
            </a:pPr>
            <a:r>
              <a:rPr lang="en-GB" sz="2000" dirty="0" err="1"/>
              <a:t>Scrumban</a:t>
            </a:r>
            <a:r>
              <a:rPr lang="en-GB" sz="2000" dirty="0"/>
              <a:t> is the application of Kanban where the underlying process is based on Scrum</a:t>
            </a:r>
          </a:p>
          <a:p>
            <a:pPr>
              <a:lnSpc>
                <a:spcPct val="150000"/>
              </a:lnSpc>
              <a:buSzPct val="150000"/>
            </a:pPr>
            <a:r>
              <a:rPr lang="en-GB" sz="2000" dirty="0"/>
              <a:t>Policies may exist for similar work items as flow may be more predictable</a:t>
            </a:r>
          </a:p>
          <a:p>
            <a:pPr>
              <a:lnSpc>
                <a:spcPct val="150000"/>
              </a:lnSpc>
              <a:buSzPct val="150000"/>
            </a:pPr>
            <a:r>
              <a:rPr lang="en-GB" sz="2000" dirty="0"/>
              <a:t>A team may look to improve how the system works by carrying out experiments in a controlled and objective </a:t>
            </a:r>
            <a:r>
              <a:rPr lang="en-GB" sz="2000" dirty="0" smtClean="0"/>
              <a:t>way</a:t>
            </a:r>
            <a:endParaRPr lang="en-GB" sz="2000" dirty="0"/>
          </a:p>
          <a:p>
            <a:endParaRPr lang="en-GB" sz="1800" dirty="0"/>
          </a:p>
        </p:txBody>
      </p:sp>
      <p:pic>
        <p:nvPicPr>
          <p:cNvPr id="7" name="Picture 6">
            <a:extLst>
              <a:ext uri="{FF2B5EF4-FFF2-40B4-BE49-F238E27FC236}">
                <a16:creationId xmlns:a16="http://schemas.microsoft.com/office/drawing/2014/main" xmlns="" id="{C8887F99-B864-4F2A-BB0F-5E8CAB557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184" y="1398938"/>
            <a:ext cx="5619750" cy="4866896"/>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127</a:t>
            </a:fld>
            <a:endParaRPr lang="en-GB"/>
          </a:p>
        </p:txBody>
      </p:sp>
    </p:spTree>
    <p:extLst>
      <p:ext uri="{BB962C8B-B14F-4D97-AF65-F5344CB8AC3E}">
        <p14:creationId xmlns:p14="http://schemas.microsoft.com/office/powerpoint/2010/main" val="14511199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Cumulative Flow Diagrams (CFDs)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20.4.1.3, Figure 20.4</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8382001" y="1823980"/>
            <a:ext cx="3210230" cy="4351338"/>
          </a:xfrm>
        </p:spPr>
        <p:txBody>
          <a:bodyPr>
            <a:noAutofit/>
          </a:bodyPr>
          <a:lstStyle/>
          <a:p>
            <a:pPr>
              <a:buSzPct val="150000"/>
            </a:pPr>
            <a:r>
              <a:rPr lang="en-GB" sz="2000" dirty="0"/>
              <a:t>Cumulative Flow Diagrams (CFDs) track work items and show the amount of work in each column each day</a:t>
            </a:r>
          </a:p>
          <a:p>
            <a:pPr>
              <a:buSzPct val="150000"/>
            </a:pPr>
            <a:r>
              <a:rPr lang="en-GB" sz="2000" dirty="0"/>
              <a:t>In simple terms WIP is the vertical difference between the top and bottom lines whereas the horizontal difference shows the lead </a:t>
            </a:r>
            <a:r>
              <a:rPr lang="en-GB" sz="2000" dirty="0" smtClean="0"/>
              <a:t>time</a:t>
            </a:r>
            <a:endParaRPr lang="en-GB" sz="2000" dirty="0"/>
          </a:p>
        </p:txBody>
      </p:sp>
      <p:pic>
        <p:nvPicPr>
          <p:cNvPr id="7" name="Picture 6">
            <a:extLst>
              <a:ext uri="{FF2B5EF4-FFF2-40B4-BE49-F238E27FC236}">
                <a16:creationId xmlns:a16="http://schemas.microsoft.com/office/drawing/2014/main" xmlns="" id="{DFE5CE82-DBFD-4842-AFBB-8EE065CEB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41" y="1411422"/>
            <a:ext cx="7623291" cy="4872830"/>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128</a:t>
            </a:fld>
            <a:endParaRPr lang="en-GB"/>
          </a:p>
        </p:txBody>
      </p:sp>
    </p:spTree>
    <p:extLst>
      <p:ext uri="{BB962C8B-B14F-4D97-AF65-F5344CB8AC3E}">
        <p14:creationId xmlns:p14="http://schemas.microsoft.com/office/powerpoint/2010/main" val="35601678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3006044" y="2353631"/>
            <a:ext cx="6179911" cy="2138363"/>
          </a:xfrm>
        </p:spPr>
        <p:txBody>
          <a:bodyPr>
            <a:normAutofit/>
          </a:bodyPr>
          <a:lstStyle/>
          <a:p>
            <a:pPr algn="ctr"/>
            <a:r>
              <a:rPr lang="en-GB" sz="4800" dirty="0" smtClean="0"/>
              <a:t>LEAN STARTUP</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129</a:t>
            </a:fld>
            <a:endParaRPr lang="en-GB"/>
          </a:p>
        </p:txBody>
      </p:sp>
    </p:spTree>
    <p:extLst>
      <p:ext uri="{BB962C8B-B14F-4D97-AF65-F5344CB8AC3E}">
        <p14:creationId xmlns:p14="http://schemas.microsoft.com/office/powerpoint/2010/main" val="291549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Beyond a basic view</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041756D4-591C-45EC-B4A8-F23E58CF18F1}"/>
              </a:ext>
            </a:extLst>
          </p:cNvPr>
          <p:cNvSpPr txBox="1"/>
          <p:nvPr/>
        </p:nvSpPr>
        <p:spPr>
          <a:xfrm>
            <a:off x="8825558" y="6415801"/>
            <a:ext cx="3236686" cy="246221"/>
          </a:xfrm>
          <a:prstGeom prst="rect">
            <a:avLst/>
          </a:prstGeom>
          <a:noFill/>
        </p:spPr>
        <p:txBody>
          <a:bodyPr wrap="square" rtlCol="0">
            <a:spAutoFit/>
          </a:bodyPr>
          <a:lstStyle/>
          <a:p>
            <a:pPr algn="r"/>
            <a:r>
              <a:rPr lang="en-GB" sz="1000" dirty="0">
                <a:solidFill>
                  <a:srgbClr val="000000"/>
                </a:solidFill>
              </a:rPr>
              <a:t>Guidance reference: Section 2.2</a:t>
            </a:r>
          </a:p>
        </p:txBody>
      </p:sp>
      <p:sp>
        <p:nvSpPr>
          <p:cNvPr id="10" name="Content Placeholder 2">
            <a:extLst>
              <a:ext uri="{FF2B5EF4-FFF2-40B4-BE49-F238E27FC236}">
                <a16:creationId xmlns:a16="http://schemas.microsoft.com/office/drawing/2014/main" xmlns="" id="{D15F0C64-7169-49EB-A36B-AB0A590C2750}"/>
              </a:ext>
            </a:extLst>
          </p:cNvPr>
          <p:cNvSpPr>
            <a:spLocks noGrp="1"/>
          </p:cNvSpPr>
          <p:nvPr>
            <p:ph idx="1"/>
          </p:nvPr>
        </p:nvSpPr>
        <p:spPr>
          <a:xfrm>
            <a:off x="8153400" y="1823980"/>
            <a:ext cx="3438831" cy="4351338"/>
          </a:xfrm>
        </p:spPr>
        <p:txBody>
          <a:bodyPr>
            <a:noAutofit/>
          </a:bodyPr>
          <a:lstStyle/>
          <a:p>
            <a:pPr>
              <a:lnSpc>
                <a:spcPct val="150000"/>
              </a:lnSpc>
              <a:buSzPct val="150000"/>
            </a:pPr>
            <a:r>
              <a:rPr lang="en-GB" sz="2000" dirty="0"/>
              <a:t>Vision, Roadmap and Releases</a:t>
            </a:r>
          </a:p>
          <a:p>
            <a:pPr>
              <a:lnSpc>
                <a:spcPct val="150000"/>
              </a:lnSpc>
              <a:buSzPct val="150000"/>
            </a:pPr>
            <a:r>
              <a:rPr lang="en-GB" sz="2000" dirty="0"/>
              <a:t>Non-IT situations</a:t>
            </a:r>
          </a:p>
          <a:p>
            <a:pPr>
              <a:lnSpc>
                <a:spcPct val="150000"/>
              </a:lnSpc>
              <a:buSzPct val="150000"/>
            </a:pPr>
            <a:r>
              <a:rPr lang="en-GB" sz="2000" dirty="0"/>
              <a:t>Project work</a:t>
            </a:r>
          </a:p>
          <a:p>
            <a:pPr>
              <a:lnSpc>
                <a:spcPct val="150000"/>
              </a:lnSpc>
              <a:buSzPct val="150000"/>
            </a:pPr>
            <a:r>
              <a:rPr lang="en-GB" sz="2000" dirty="0"/>
              <a:t>Flow-based working</a:t>
            </a:r>
          </a:p>
          <a:p>
            <a:pPr>
              <a:lnSpc>
                <a:spcPct val="150000"/>
              </a:lnSpc>
              <a:buSzPct val="150000"/>
            </a:pPr>
            <a:r>
              <a:rPr lang="en-GB" sz="2000" dirty="0"/>
              <a:t>A wider mind-set.</a:t>
            </a:r>
          </a:p>
          <a:p>
            <a:endParaRPr lang="en-GB" sz="2000" dirty="0"/>
          </a:p>
        </p:txBody>
      </p:sp>
      <p:pic>
        <p:nvPicPr>
          <p:cNvPr id="9" name="Picture 8">
            <a:extLst>
              <a:ext uri="{FF2B5EF4-FFF2-40B4-BE49-F238E27FC236}">
                <a16:creationId xmlns:a16="http://schemas.microsoft.com/office/drawing/2014/main" xmlns="" id="{C3642763-B773-4E2D-8E52-0BAF922C2F8E}"/>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783904">
            <a:off x="774965" y="1145193"/>
            <a:ext cx="4837136" cy="4837136"/>
          </a:xfrm>
          <a:prstGeom prst="rect">
            <a:avLst/>
          </a:prstGeom>
        </p:spPr>
      </p:pic>
      <p:sp>
        <p:nvSpPr>
          <p:cNvPr id="11" name="Rectangle 10">
            <a:extLst>
              <a:ext uri="{FF2B5EF4-FFF2-40B4-BE49-F238E27FC236}">
                <a16:creationId xmlns:a16="http://schemas.microsoft.com/office/drawing/2014/main" xmlns="" id="{131835DA-F55F-410F-B965-AA38DE3DAC34}"/>
              </a:ext>
            </a:extLst>
          </p:cNvPr>
          <p:cNvSpPr/>
          <p:nvPr/>
        </p:nvSpPr>
        <p:spPr>
          <a:xfrm>
            <a:off x="1006404" y="3107097"/>
            <a:ext cx="4183220" cy="892552"/>
          </a:xfrm>
          <a:prstGeom prst="rect">
            <a:avLst/>
          </a:prstGeom>
        </p:spPr>
        <p:txBody>
          <a:bodyPr wrap="square">
            <a:spAutoFit/>
          </a:bodyPr>
          <a:lstStyle/>
          <a:p>
            <a:pPr algn="ctr"/>
            <a:r>
              <a:rPr lang="en-GB" sz="2600" b="1" dirty="0">
                <a:solidFill>
                  <a:srgbClr val="FFFFFF"/>
                </a:solidFill>
                <a:latin typeface="Trebuchet MS" panose="020B0603020202020204" pitchFamily="34" charset="0"/>
              </a:rPr>
              <a:t>A more comprehensive </a:t>
            </a:r>
            <a:br>
              <a:rPr lang="en-GB" sz="2600" b="1" dirty="0">
                <a:solidFill>
                  <a:srgbClr val="FFFFFF"/>
                </a:solidFill>
                <a:latin typeface="Trebuchet MS" panose="020B0603020202020204" pitchFamily="34" charset="0"/>
              </a:rPr>
            </a:br>
            <a:r>
              <a:rPr lang="en-GB" sz="2600" b="1" dirty="0">
                <a:solidFill>
                  <a:srgbClr val="FFFFFF"/>
                </a:solidFill>
                <a:latin typeface="Trebuchet MS" panose="020B0603020202020204" pitchFamily="34" charset="0"/>
              </a:rPr>
              <a:t>view would include:</a:t>
            </a:r>
          </a:p>
        </p:txBody>
      </p:sp>
      <p:sp>
        <p:nvSpPr>
          <p:cNvPr id="3" name="Slide Number Placeholder 2"/>
          <p:cNvSpPr>
            <a:spLocks noGrp="1"/>
          </p:cNvSpPr>
          <p:nvPr>
            <p:ph type="sldNum" sz="quarter" idx="12"/>
          </p:nvPr>
        </p:nvSpPr>
        <p:spPr/>
        <p:txBody>
          <a:bodyPr/>
          <a:lstStyle/>
          <a:p>
            <a:fld id="{40B12B77-50B0-4444-BE68-9A2AC473F5F8}" type="slidenum">
              <a:rPr lang="en-GB" smtClean="0"/>
              <a:t>13</a:t>
            </a:fld>
            <a:endParaRPr lang="en-GB"/>
          </a:p>
        </p:txBody>
      </p:sp>
    </p:spTree>
    <p:extLst>
      <p:ext uri="{BB962C8B-B14F-4D97-AF65-F5344CB8AC3E}">
        <p14:creationId xmlns:p14="http://schemas.microsoft.com/office/powerpoint/2010/main" val="27929064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Lean Start-up</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b="1" dirty="0">
                <a:solidFill>
                  <a:srgbClr val="4C4383"/>
                </a:solidFill>
              </a:rPr>
              <a:t>Core concepts are:</a:t>
            </a:r>
          </a:p>
          <a:p>
            <a:pPr lvl="1"/>
            <a:r>
              <a:rPr lang="en-GB" sz="2000" dirty="0"/>
              <a:t>Build, Measure, Learn</a:t>
            </a:r>
          </a:p>
          <a:p>
            <a:pPr lvl="1"/>
            <a:r>
              <a:rPr lang="en-GB" sz="2000" dirty="0"/>
              <a:t>Create a Minimum Viable Product (MVP)</a:t>
            </a:r>
          </a:p>
          <a:p>
            <a:pPr lvl="1"/>
            <a:r>
              <a:rPr lang="en-GB" sz="2000" dirty="0"/>
              <a:t>Fail fast learn fast</a:t>
            </a:r>
          </a:p>
          <a:p>
            <a:pPr lvl="1"/>
            <a:r>
              <a:rPr lang="en-GB" sz="2000" dirty="0"/>
              <a:t>Validated </a:t>
            </a:r>
            <a:r>
              <a:rPr lang="en-GB" sz="2000" dirty="0" smtClean="0"/>
              <a:t>learning</a:t>
            </a:r>
            <a:endParaRPr lang="en-GB" sz="2000" dirty="0"/>
          </a:p>
          <a:p>
            <a:pPr lvl="1" indent="0">
              <a:buNone/>
            </a:pPr>
            <a:endParaRPr lang="en-GB" sz="2000" dirty="0"/>
          </a:p>
          <a:p>
            <a:pPr>
              <a:buSzPct val="150000"/>
            </a:pPr>
            <a:r>
              <a:rPr lang="en-GB" sz="2000" dirty="0"/>
              <a:t>Lean Start-up focusses on uncertainty, learning and handling change</a:t>
            </a:r>
          </a:p>
          <a:p>
            <a:pPr>
              <a:buSzPct val="150000"/>
            </a:pPr>
            <a:r>
              <a:rPr lang="en-GB" sz="2000" dirty="0"/>
              <a:t>It refers to ‘shortening or accelerating the feedback loop’</a:t>
            </a:r>
          </a:p>
          <a:p>
            <a:pPr>
              <a:buSzPct val="150000"/>
            </a:pPr>
            <a:r>
              <a:rPr lang="en-GB" sz="2000" dirty="0"/>
              <a:t>Learning needs to be </a:t>
            </a:r>
            <a:r>
              <a:rPr lang="en-GB" sz="2000" dirty="0" smtClean="0"/>
              <a:t>measurable</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130</a:t>
            </a:fld>
            <a:endParaRPr lang="en-GB"/>
          </a:p>
        </p:txBody>
      </p:sp>
    </p:spTree>
    <p:extLst>
      <p:ext uri="{BB962C8B-B14F-4D97-AF65-F5344CB8AC3E}">
        <p14:creationId xmlns:p14="http://schemas.microsoft.com/office/powerpoint/2010/main" val="12544986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Lean Start-up</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20.4.2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t>If you are going to fail, fail fast – the key point being ‘the later you fail the later you learn’</a:t>
            </a:r>
          </a:p>
          <a:p>
            <a:pPr>
              <a:buSzPct val="150000"/>
            </a:pPr>
            <a:r>
              <a:rPr lang="en-GB" sz="2000" dirty="0"/>
              <a:t>A ‘pivot’ is a significant change in direction as a result of something major surfacing that wasn’t expected</a:t>
            </a:r>
          </a:p>
          <a:p>
            <a:pPr>
              <a:buSzPct val="150000"/>
            </a:pPr>
            <a:r>
              <a:rPr lang="en-GB" sz="2000" dirty="0"/>
              <a:t>Minimum Viable Product (MVP) - ‘version of the final product which allows the maximum amount of validated learning with the least effort</a:t>
            </a:r>
            <a:r>
              <a:rPr lang="en-GB" sz="2000" dirty="0" smtClean="0"/>
              <a:t>’</a:t>
            </a:r>
            <a:endParaRPr lang="en-GB" sz="2000" dirty="0"/>
          </a:p>
          <a:p>
            <a:pPr>
              <a:buSzPct val="150000"/>
            </a:pPr>
            <a:r>
              <a:rPr lang="en-GB" sz="2000" dirty="0"/>
              <a:t>An MVP may not go into operational use and may be an experiment</a:t>
            </a:r>
          </a:p>
          <a:p>
            <a:pPr>
              <a:buSzPct val="150000"/>
            </a:pPr>
            <a:r>
              <a:rPr lang="en-GB" sz="2000" dirty="0"/>
              <a:t>Releasing frequently can help with </a:t>
            </a:r>
            <a:r>
              <a:rPr lang="en-GB" sz="2000" dirty="0" smtClean="0"/>
              <a:t>metrics</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131</a:t>
            </a:fld>
            <a:endParaRPr lang="en-GB"/>
          </a:p>
        </p:txBody>
      </p:sp>
    </p:spTree>
    <p:extLst>
      <p:ext uri="{BB962C8B-B14F-4D97-AF65-F5344CB8AC3E}">
        <p14:creationId xmlns:p14="http://schemas.microsoft.com/office/powerpoint/2010/main" val="17306979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3006044" y="2353631"/>
            <a:ext cx="6179911" cy="2138363"/>
          </a:xfrm>
        </p:spPr>
        <p:txBody>
          <a:bodyPr>
            <a:normAutofit/>
          </a:bodyPr>
          <a:lstStyle/>
          <a:p>
            <a:pPr algn="ctr"/>
            <a:r>
              <a:rPr lang="en-GB" sz="4800" dirty="0" smtClean="0"/>
              <a:t>TRANSITIONING </a:t>
            </a:r>
            <a:br>
              <a:rPr lang="en-GB" sz="4800" dirty="0" smtClean="0"/>
            </a:br>
            <a:r>
              <a:rPr lang="en-GB" sz="4800" dirty="0" smtClean="0"/>
              <a:t>TO AGILE</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132</a:t>
            </a:fld>
            <a:endParaRPr lang="en-GB"/>
          </a:p>
        </p:txBody>
      </p:sp>
    </p:spTree>
    <p:extLst>
      <p:ext uri="{BB962C8B-B14F-4D97-AF65-F5344CB8AC3E}">
        <p14:creationId xmlns:p14="http://schemas.microsoft.com/office/powerpoint/2010/main" val="1221289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Transitioning to Agile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F</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b="1" dirty="0">
                <a:solidFill>
                  <a:srgbClr val="4C4383"/>
                </a:solidFill>
              </a:rPr>
              <a:t>Agile is an enabler that helps solve problems and leverage opportunities</a:t>
            </a:r>
          </a:p>
          <a:p>
            <a:pPr>
              <a:buSzPct val="150000"/>
            </a:pPr>
            <a:r>
              <a:rPr lang="en-GB" sz="2000" b="1" dirty="0">
                <a:solidFill>
                  <a:srgbClr val="4C4383"/>
                </a:solidFill>
              </a:rPr>
              <a:t>Create a baseline before starting the journey</a:t>
            </a:r>
          </a:p>
          <a:p>
            <a:pPr>
              <a:buSzPct val="150000"/>
            </a:pPr>
            <a:r>
              <a:rPr lang="en-GB" sz="2000" b="1" dirty="0">
                <a:solidFill>
                  <a:srgbClr val="4C4383"/>
                </a:solidFill>
              </a:rPr>
              <a:t>There are distinctly different types of success on a project:</a:t>
            </a:r>
          </a:p>
          <a:p>
            <a:pPr lvl="1">
              <a:lnSpc>
                <a:spcPct val="150000"/>
              </a:lnSpc>
            </a:pPr>
            <a:r>
              <a:rPr lang="en-GB" sz="2000" dirty="0"/>
              <a:t>The success of the Business Case</a:t>
            </a:r>
          </a:p>
          <a:p>
            <a:pPr lvl="1">
              <a:lnSpc>
                <a:spcPct val="150000"/>
              </a:lnSpc>
            </a:pPr>
            <a:r>
              <a:rPr lang="en-GB" sz="2000" dirty="0"/>
              <a:t>The success of the project</a:t>
            </a:r>
          </a:p>
          <a:p>
            <a:pPr lvl="1">
              <a:lnSpc>
                <a:spcPct val="150000"/>
              </a:lnSpc>
            </a:pPr>
            <a:r>
              <a:rPr lang="en-GB" sz="2000" dirty="0"/>
              <a:t>The success of agile</a:t>
            </a:r>
          </a:p>
          <a:p>
            <a:pPr>
              <a:buSzPct val="150000"/>
            </a:pPr>
            <a:r>
              <a:rPr lang="en-GB" sz="2000" b="1" dirty="0">
                <a:solidFill>
                  <a:srgbClr val="4C4383"/>
                </a:solidFill>
              </a:rPr>
              <a:t>Investing in agile needs to be measured in order to gauge </a:t>
            </a:r>
            <a:r>
              <a:rPr lang="en-GB" sz="2000" b="1" dirty="0" smtClean="0">
                <a:solidFill>
                  <a:srgbClr val="4C4383"/>
                </a:solidFill>
              </a:rPr>
              <a:t>success</a:t>
            </a:r>
            <a:endParaRPr lang="en-GB" sz="2000" b="1" dirty="0">
              <a:solidFill>
                <a:srgbClr val="4C4383"/>
              </a:solidFill>
            </a:endParaRPr>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133</a:t>
            </a:fld>
            <a:endParaRPr lang="en-GB"/>
          </a:p>
        </p:txBody>
      </p:sp>
    </p:spTree>
    <p:extLst>
      <p:ext uri="{BB962C8B-B14F-4D97-AF65-F5344CB8AC3E}">
        <p14:creationId xmlns:p14="http://schemas.microsoft.com/office/powerpoint/2010/main" val="16932465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Advice for a Project Manager using agile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G</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b="1" dirty="0">
                <a:solidFill>
                  <a:srgbClr val="4C4383"/>
                </a:solidFill>
              </a:rPr>
              <a:t>Tips created by the team that created PRINCE2 Agile</a:t>
            </a:r>
          </a:p>
          <a:p>
            <a:pPr marL="0" indent="0">
              <a:buSzPct val="150000"/>
              <a:buNone/>
            </a:pPr>
            <a:endParaRPr lang="en-GB" sz="2000" b="1" dirty="0">
              <a:solidFill>
                <a:srgbClr val="4C4383"/>
              </a:solidFill>
            </a:endParaRPr>
          </a:p>
          <a:p>
            <a:pPr>
              <a:buSzPct val="150000"/>
            </a:pPr>
            <a:r>
              <a:rPr lang="en-GB" sz="2000" b="1" dirty="0">
                <a:solidFill>
                  <a:srgbClr val="4C4383"/>
                </a:solidFill>
              </a:rPr>
              <a:t>Covers the following areas:</a:t>
            </a:r>
          </a:p>
          <a:p>
            <a:pPr lvl="1">
              <a:lnSpc>
                <a:spcPct val="150000"/>
              </a:lnSpc>
            </a:pPr>
            <a:r>
              <a:rPr lang="en-GB" sz="2000" dirty="0"/>
              <a:t>Collaboration and self-organisation</a:t>
            </a:r>
          </a:p>
          <a:p>
            <a:pPr lvl="1">
              <a:lnSpc>
                <a:spcPct val="150000"/>
              </a:lnSpc>
            </a:pPr>
            <a:r>
              <a:rPr lang="en-GB" sz="2000" dirty="0"/>
              <a:t>Transparency, Communication and Exploration</a:t>
            </a:r>
          </a:p>
          <a:p>
            <a:pPr lvl="1">
              <a:lnSpc>
                <a:spcPct val="150000"/>
              </a:lnSpc>
            </a:pPr>
            <a:r>
              <a:rPr lang="en-GB" sz="2000" dirty="0"/>
              <a:t>Environment</a:t>
            </a:r>
          </a:p>
          <a:p>
            <a:pPr lvl="1">
              <a:lnSpc>
                <a:spcPct val="150000"/>
              </a:lnSpc>
            </a:pPr>
            <a:r>
              <a:rPr lang="en-GB" sz="2000" dirty="0"/>
              <a:t>Plan, Monitor and </a:t>
            </a:r>
            <a:r>
              <a:rPr lang="en-GB" sz="2000" dirty="0" smtClean="0"/>
              <a:t>Control</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134</a:t>
            </a:fld>
            <a:endParaRPr lang="en-GB"/>
          </a:p>
        </p:txBody>
      </p:sp>
    </p:spTree>
    <p:extLst>
      <p:ext uri="{BB962C8B-B14F-4D97-AF65-F5344CB8AC3E}">
        <p14:creationId xmlns:p14="http://schemas.microsoft.com/office/powerpoint/2010/main" val="39120626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Check (Appendix C)</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400110"/>
          </a:xfrm>
          <a:prstGeom prst="rect">
            <a:avLst/>
          </a:prstGeom>
          <a:noFill/>
        </p:spPr>
        <p:txBody>
          <a:bodyPr wrap="square" rtlCol="0">
            <a:spAutoFit/>
          </a:bodyPr>
          <a:lstStyle/>
          <a:p>
            <a:pPr algn="r"/>
            <a:r>
              <a:rPr lang="en-GB" sz="1000" dirty="0">
                <a:solidFill>
                  <a:srgbClr val="000000"/>
                </a:solidFill>
              </a:rPr>
              <a:t>Guidance reference: Appendix C</a:t>
            </a:r>
          </a:p>
          <a:p>
            <a:pPr algn="r"/>
            <a:endParaRPr lang="en-GB" sz="1000" dirty="0">
              <a:solidFill>
                <a:srgbClr val="000000"/>
              </a:solidFill>
            </a:endParaRP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1611619"/>
          </a:xfrm>
        </p:spPr>
        <p:txBody>
          <a:bodyPr>
            <a:noAutofit/>
          </a:bodyPr>
          <a:lstStyle/>
          <a:p>
            <a:pPr>
              <a:buSzPct val="150000"/>
            </a:pPr>
            <a:r>
              <a:rPr lang="en-GB" sz="2000" dirty="0"/>
              <a:t>A checklist to assess how well a project is going from an agile perspective </a:t>
            </a:r>
          </a:p>
          <a:p>
            <a:pPr>
              <a:buSzPct val="150000"/>
            </a:pPr>
            <a:r>
              <a:rPr lang="en-GB" sz="2000" dirty="0"/>
              <a:t>The PRINCE2 health check should be used as well</a:t>
            </a:r>
          </a:p>
          <a:p>
            <a:pPr>
              <a:buSzPct val="150000"/>
            </a:pPr>
            <a:r>
              <a:rPr lang="en-GB" sz="2000" dirty="0"/>
              <a:t>The totality of answers will give a general indication</a:t>
            </a:r>
          </a:p>
          <a:p>
            <a:pPr>
              <a:buSzPct val="150000"/>
            </a:pPr>
            <a:r>
              <a:rPr lang="en-GB" sz="2000" dirty="0"/>
              <a:t>Covers the following areas:</a:t>
            </a:r>
          </a:p>
          <a:p>
            <a:endParaRPr lang="en-GB" sz="2000" dirty="0"/>
          </a:p>
        </p:txBody>
      </p:sp>
      <p:grpSp>
        <p:nvGrpSpPr>
          <p:cNvPr id="7" name="Group 6">
            <a:extLst>
              <a:ext uri="{FF2B5EF4-FFF2-40B4-BE49-F238E27FC236}">
                <a16:creationId xmlns:a16="http://schemas.microsoft.com/office/drawing/2014/main" xmlns="" id="{C2DAB739-395A-4BAF-B253-40208BDE5A07}"/>
              </a:ext>
            </a:extLst>
          </p:cNvPr>
          <p:cNvGrpSpPr/>
          <p:nvPr/>
        </p:nvGrpSpPr>
        <p:grpSpPr>
          <a:xfrm>
            <a:off x="-97532" y="3090220"/>
            <a:ext cx="3674506" cy="3674506"/>
            <a:chOff x="117475" y="2525543"/>
            <a:chExt cx="2705100" cy="2705100"/>
          </a:xfrm>
        </p:grpSpPr>
        <p:pic>
          <p:nvPicPr>
            <p:cNvPr id="8" name="Picture 7">
              <a:extLst>
                <a:ext uri="{FF2B5EF4-FFF2-40B4-BE49-F238E27FC236}">
                  <a16:creationId xmlns:a16="http://schemas.microsoft.com/office/drawing/2014/main" xmlns="" id="{E08C7B05-E593-4A4A-A394-41DBCA71E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5" y="2525543"/>
              <a:ext cx="2705100" cy="2705100"/>
            </a:xfrm>
            <a:prstGeom prst="rect">
              <a:avLst/>
            </a:prstGeom>
          </p:spPr>
        </p:pic>
        <p:sp>
          <p:nvSpPr>
            <p:cNvPr id="9" name="TextBox 8">
              <a:extLst>
                <a:ext uri="{FF2B5EF4-FFF2-40B4-BE49-F238E27FC236}">
                  <a16:creationId xmlns:a16="http://schemas.microsoft.com/office/drawing/2014/main" xmlns="" id="{046AF379-4716-4985-9F2D-0B57A79F9BD6}"/>
                </a:ext>
              </a:extLst>
            </p:cNvPr>
            <p:cNvSpPr txBox="1"/>
            <p:nvPr/>
          </p:nvSpPr>
          <p:spPr>
            <a:xfrm>
              <a:off x="588189" y="3702528"/>
              <a:ext cx="1640661" cy="362527"/>
            </a:xfrm>
            <a:prstGeom prst="rect">
              <a:avLst/>
            </a:prstGeom>
            <a:noFill/>
          </p:spPr>
          <p:txBody>
            <a:bodyPr wrap="square" rtlCol="0">
              <a:spAutoFit/>
            </a:bodyPr>
            <a:lstStyle/>
            <a:p>
              <a:pPr marL="0" lvl="1"/>
              <a:r>
                <a:rPr lang="en-GB" sz="2600" b="1" dirty="0">
                  <a:solidFill>
                    <a:srgbClr val="FFFFFF"/>
                  </a:solidFill>
                  <a:latin typeface="Trebuchet MS" panose="020B0603020202020204" pitchFamily="34" charset="0"/>
                </a:rPr>
                <a:t>Behaviours</a:t>
              </a:r>
            </a:p>
          </p:txBody>
        </p:sp>
      </p:grpSp>
      <p:grpSp>
        <p:nvGrpSpPr>
          <p:cNvPr id="10" name="Group 9">
            <a:extLst>
              <a:ext uri="{FF2B5EF4-FFF2-40B4-BE49-F238E27FC236}">
                <a16:creationId xmlns:a16="http://schemas.microsoft.com/office/drawing/2014/main" xmlns="" id="{9C6CAAF7-8B68-4779-A6B8-9B8C8B6ABBB8}"/>
              </a:ext>
            </a:extLst>
          </p:cNvPr>
          <p:cNvGrpSpPr/>
          <p:nvPr/>
        </p:nvGrpSpPr>
        <p:grpSpPr>
          <a:xfrm>
            <a:off x="2647967" y="3052090"/>
            <a:ext cx="3674506" cy="3674506"/>
            <a:chOff x="2174875" y="2525543"/>
            <a:chExt cx="2705100" cy="2705100"/>
          </a:xfrm>
        </p:grpSpPr>
        <p:pic>
          <p:nvPicPr>
            <p:cNvPr id="11" name="Picture 10">
              <a:extLst>
                <a:ext uri="{FF2B5EF4-FFF2-40B4-BE49-F238E27FC236}">
                  <a16:creationId xmlns:a16="http://schemas.microsoft.com/office/drawing/2014/main" xmlns="" id="{07FCDE04-8A84-43B4-9973-8178ADE62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875" y="2525543"/>
              <a:ext cx="2705100" cy="2705100"/>
            </a:xfrm>
            <a:prstGeom prst="rect">
              <a:avLst/>
            </a:prstGeom>
          </p:spPr>
        </p:pic>
        <p:sp>
          <p:nvSpPr>
            <p:cNvPr id="12" name="TextBox 11">
              <a:extLst>
                <a:ext uri="{FF2B5EF4-FFF2-40B4-BE49-F238E27FC236}">
                  <a16:creationId xmlns:a16="http://schemas.microsoft.com/office/drawing/2014/main" xmlns="" id="{92A35464-788A-469D-ADF4-C641734BF87E}"/>
                </a:ext>
              </a:extLst>
            </p:cNvPr>
            <p:cNvSpPr txBox="1"/>
            <p:nvPr/>
          </p:nvSpPr>
          <p:spPr>
            <a:xfrm>
              <a:off x="2765424" y="3703522"/>
              <a:ext cx="1643836" cy="362527"/>
            </a:xfrm>
            <a:prstGeom prst="rect">
              <a:avLst/>
            </a:prstGeom>
            <a:noFill/>
          </p:spPr>
          <p:txBody>
            <a:bodyPr wrap="square" rtlCol="0">
              <a:spAutoFit/>
            </a:bodyPr>
            <a:lstStyle/>
            <a:p>
              <a:pPr marL="0" lvl="1"/>
              <a:r>
                <a:rPr lang="en-GB" sz="2600" b="1" dirty="0">
                  <a:solidFill>
                    <a:srgbClr val="FFFFFF"/>
                  </a:solidFill>
                  <a:latin typeface="Trebuchet MS" panose="020B0603020202020204" pitchFamily="34" charset="0"/>
                </a:rPr>
                <a:t>Environment</a:t>
              </a:r>
            </a:p>
          </p:txBody>
        </p:sp>
      </p:grpSp>
      <p:grpSp>
        <p:nvGrpSpPr>
          <p:cNvPr id="13" name="Group 12">
            <a:extLst>
              <a:ext uri="{FF2B5EF4-FFF2-40B4-BE49-F238E27FC236}">
                <a16:creationId xmlns:a16="http://schemas.microsoft.com/office/drawing/2014/main" xmlns="" id="{E9C7D7C1-A79D-4284-9B64-5103D0010FE9}"/>
              </a:ext>
            </a:extLst>
          </p:cNvPr>
          <p:cNvGrpSpPr/>
          <p:nvPr/>
        </p:nvGrpSpPr>
        <p:grpSpPr>
          <a:xfrm>
            <a:off x="5405515" y="3137438"/>
            <a:ext cx="3674506" cy="3674506"/>
            <a:chOff x="4175125" y="2525543"/>
            <a:chExt cx="2705100" cy="2705100"/>
          </a:xfrm>
        </p:grpSpPr>
        <p:pic>
          <p:nvPicPr>
            <p:cNvPr id="14" name="Picture 13">
              <a:extLst>
                <a:ext uri="{FF2B5EF4-FFF2-40B4-BE49-F238E27FC236}">
                  <a16:creationId xmlns:a16="http://schemas.microsoft.com/office/drawing/2014/main" xmlns="" id="{2A1530D2-09A2-47A9-BE2B-16837E990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125" y="2525543"/>
              <a:ext cx="2705100" cy="2705100"/>
            </a:xfrm>
            <a:prstGeom prst="rect">
              <a:avLst/>
            </a:prstGeom>
          </p:spPr>
        </p:pic>
        <p:sp>
          <p:nvSpPr>
            <p:cNvPr id="15" name="TextBox 14">
              <a:extLst>
                <a:ext uri="{FF2B5EF4-FFF2-40B4-BE49-F238E27FC236}">
                  <a16:creationId xmlns:a16="http://schemas.microsoft.com/office/drawing/2014/main" xmlns="" id="{3C871EA4-A24D-4912-8E79-509E337841FC}"/>
                </a:ext>
              </a:extLst>
            </p:cNvPr>
            <p:cNvSpPr txBox="1"/>
            <p:nvPr/>
          </p:nvSpPr>
          <p:spPr>
            <a:xfrm>
              <a:off x="4841875" y="3702528"/>
              <a:ext cx="1501775" cy="369332"/>
            </a:xfrm>
            <a:prstGeom prst="rect">
              <a:avLst/>
            </a:prstGeom>
            <a:noFill/>
          </p:spPr>
          <p:txBody>
            <a:bodyPr wrap="square" rtlCol="0">
              <a:spAutoFit/>
            </a:bodyPr>
            <a:lstStyle/>
            <a:p>
              <a:pPr marL="0" lvl="1" algn="ctr"/>
              <a:r>
                <a:rPr lang="en-GB" sz="2600" b="1" dirty="0">
                  <a:solidFill>
                    <a:srgbClr val="FFFFFF"/>
                  </a:solidFill>
                  <a:latin typeface="Trebuchet MS" panose="020B0603020202020204" pitchFamily="34" charset="0"/>
                </a:rPr>
                <a:t>Process</a:t>
              </a:r>
            </a:p>
          </p:txBody>
        </p:sp>
      </p:grpSp>
      <p:grpSp>
        <p:nvGrpSpPr>
          <p:cNvPr id="16" name="Group 15">
            <a:extLst>
              <a:ext uri="{FF2B5EF4-FFF2-40B4-BE49-F238E27FC236}">
                <a16:creationId xmlns:a16="http://schemas.microsoft.com/office/drawing/2014/main" xmlns="" id="{86A73CF1-8914-4B59-8137-B62AB7A963C4}"/>
              </a:ext>
            </a:extLst>
          </p:cNvPr>
          <p:cNvGrpSpPr/>
          <p:nvPr/>
        </p:nvGrpSpPr>
        <p:grpSpPr>
          <a:xfrm>
            <a:off x="8517494" y="3091574"/>
            <a:ext cx="3674506" cy="3582010"/>
            <a:chOff x="6309118" y="3335168"/>
            <a:chExt cx="2705100" cy="2705100"/>
          </a:xfrm>
        </p:grpSpPr>
        <p:pic>
          <p:nvPicPr>
            <p:cNvPr id="17" name="Picture 16">
              <a:extLst>
                <a:ext uri="{FF2B5EF4-FFF2-40B4-BE49-F238E27FC236}">
                  <a16:creationId xmlns:a16="http://schemas.microsoft.com/office/drawing/2014/main" xmlns="" id="{BEA6FDFA-4649-48C7-83AD-9E65047E55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9118" y="3335168"/>
              <a:ext cx="2705100" cy="2705100"/>
            </a:xfrm>
            <a:prstGeom prst="rect">
              <a:avLst/>
            </a:prstGeom>
          </p:spPr>
        </p:pic>
        <p:sp>
          <p:nvSpPr>
            <p:cNvPr id="18" name="TextBox 17">
              <a:extLst>
                <a:ext uri="{FF2B5EF4-FFF2-40B4-BE49-F238E27FC236}">
                  <a16:creationId xmlns:a16="http://schemas.microsoft.com/office/drawing/2014/main" xmlns="" id="{9FC93FF2-BE89-483A-9D84-7BB1FFEEE83B}"/>
                </a:ext>
              </a:extLst>
            </p:cNvPr>
            <p:cNvSpPr txBox="1"/>
            <p:nvPr/>
          </p:nvSpPr>
          <p:spPr>
            <a:xfrm>
              <a:off x="6789039" y="4503052"/>
              <a:ext cx="1682649" cy="371888"/>
            </a:xfrm>
            <a:prstGeom prst="rect">
              <a:avLst/>
            </a:prstGeom>
            <a:noFill/>
          </p:spPr>
          <p:txBody>
            <a:bodyPr wrap="square" rtlCol="0">
              <a:spAutoFit/>
            </a:bodyPr>
            <a:lstStyle/>
            <a:p>
              <a:pPr marL="0" lvl="1"/>
              <a:r>
                <a:rPr lang="en-GB" sz="2600" b="1" dirty="0">
                  <a:solidFill>
                    <a:srgbClr val="FFFFFF"/>
                  </a:solidFill>
                  <a:latin typeface="Trebuchet MS" panose="020B0603020202020204" pitchFamily="34" charset="0"/>
                </a:rPr>
                <a:t>Techniques</a:t>
              </a:r>
            </a:p>
          </p:txBody>
        </p:sp>
      </p:grpSp>
      <p:sp>
        <p:nvSpPr>
          <p:cNvPr id="3" name="Slide Number Placeholder 2"/>
          <p:cNvSpPr>
            <a:spLocks noGrp="1"/>
          </p:cNvSpPr>
          <p:nvPr>
            <p:ph type="sldNum" sz="quarter" idx="12"/>
          </p:nvPr>
        </p:nvSpPr>
        <p:spPr/>
        <p:txBody>
          <a:bodyPr/>
          <a:lstStyle/>
          <a:p>
            <a:fld id="{40B12B77-50B0-4444-BE68-9A2AC473F5F8}" type="slidenum">
              <a:rPr lang="en-GB" smtClean="0"/>
              <a:t>135</a:t>
            </a:fld>
            <a:endParaRPr lang="en-GB"/>
          </a:p>
        </p:txBody>
      </p:sp>
    </p:spTree>
    <p:extLst>
      <p:ext uri="{BB962C8B-B14F-4D97-AF65-F5344CB8AC3E}">
        <p14:creationId xmlns:p14="http://schemas.microsoft.com/office/powerpoint/2010/main" val="547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a:t>
            </a:r>
          </a:p>
        </p:txBody>
      </p:sp>
      <p:sp>
        <p:nvSpPr>
          <p:cNvPr id="4" name="Footer Placeholder 3"/>
          <p:cNvSpPr>
            <a:spLocks noGrp="1"/>
          </p:cNvSpPr>
          <p:nvPr>
            <p:ph type="ftr" sz="quarter" idx="11"/>
          </p:nvPr>
        </p:nvSpPr>
        <p:spPr/>
        <p:txBody>
          <a:bodyPr/>
          <a:lstStyle/>
          <a:p>
            <a:r>
              <a:rPr lang="en-GB" dirty="0"/>
              <a:t>CONFIDENTIAL</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a:t>PRINCE2 can be very effective in an agile context</a:t>
            </a:r>
          </a:p>
          <a:p>
            <a:pPr>
              <a:lnSpc>
                <a:spcPct val="150000"/>
              </a:lnSpc>
              <a:buSzPct val="150000"/>
            </a:pPr>
            <a:r>
              <a:rPr lang="en-GB" sz="2000" dirty="0"/>
              <a:t>Tailoring is about creating an appropriate blend of the two </a:t>
            </a:r>
          </a:p>
          <a:p>
            <a:pPr>
              <a:lnSpc>
                <a:spcPct val="150000"/>
              </a:lnSpc>
              <a:buSzPct val="150000"/>
            </a:pPr>
            <a:r>
              <a:rPr lang="en-GB" sz="2000" dirty="0"/>
              <a:t>PRINCE2 is already enabled to work with agile</a:t>
            </a:r>
          </a:p>
          <a:p>
            <a:pPr>
              <a:lnSpc>
                <a:spcPct val="150000"/>
              </a:lnSpc>
              <a:buSzPct val="150000"/>
            </a:pPr>
            <a:r>
              <a:rPr lang="en-GB" sz="2000" dirty="0"/>
              <a:t>Agile covers a wide range of behaviours, concepts, frameworks and techniques</a:t>
            </a:r>
          </a:p>
          <a:p>
            <a:pPr>
              <a:lnSpc>
                <a:spcPct val="150000"/>
              </a:lnSpc>
              <a:buSzPct val="150000"/>
            </a:pPr>
            <a:r>
              <a:rPr lang="en-GB" sz="2000" dirty="0"/>
              <a:t>Using agile is always a question of ‘how much can be used according to the situation?’</a:t>
            </a:r>
          </a:p>
        </p:txBody>
      </p:sp>
      <p:sp>
        <p:nvSpPr>
          <p:cNvPr id="3" name="Slide Number Placeholder 2"/>
          <p:cNvSpPr>
            <a:spLocks noGrp="1"/>
          </p:cNvSpPr>
          <p:nvPr>
            <p:ph type="sldNum" sz="quarter" idx="12"/>
          </p:nvPr>
        </p:nvSpPr>
        <p:spPr/>
        <p:txBody>
          <a:bodyPr/>
          <a:lstStyle/>
          <a:p>
            <a:fld id="{40B12B77-50B0-4444-BE68-9A2AC473F5F8}" type="slidenum">
              <a:rPr lang="en-GB" smtClean="0"/>
              <a:t>136</a:t>
            </a:fld>
            <a:endParaRPr lang="en-GB"/>
          </a:p>
        </p:txBody>
      </p:sp>
    </p:spTree>
    <p:extLst>
      <p:ext uri="{BB962C8B-B14F-4D97-AF65-F5344CB8AC3E}">
        <p14:creationId xmlns:p14="http://schemas.microsoft.com/office/powerpoint/2010/main" val="10548009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CONFIDENTIAL</a:t>
            </a:r>
            <a:endParaRPr lang="en-GB" dirty="0"/>
          </a:p>
        </p:txBody>
      </p:sp>
      <p:sp>
        <p:nvSpPr>
          <p:cNvPr id="3" name="Title 2"/>
          <p:cNvSpPr>
            <a:spLocks noGrp="1"/>
          </p:cNvSpPr>
          <p:nvPr>
            <p:ph type="title" idx="4294967295"/>
          </p:nvPr>
        </p:nvSpPr>
        <p:spPr>
          <a:xfrm>
            <a:off x="3830554" y="2196264"/>
            <a:ext cx="4530892" cy="2138363"/>
          </a:xfrm>
        </p:spPr>
        <p:txBody>
          <a:bodyPr>
            <a:normAutofit/>
          </a:bodyPr>
          <a:lstStyle/>
          <a:p>
            <a:pPr algn="ctr"/>
            <a:r>
              <a:rPr lang="en-GB" sz="4800" dirty="0" smtClean="0"/>
              <a:t>Course</a:t>
            </a:r>
            <a:br>
              <a:rPr lang="en-GB" sz="4800" dirty="0" smtClean="0"/>
            </a:br>
            <a:r>
              <a:rPr lang="en-GB" sz="4800" dirty="0" smtClean="0"/>
              <a:t>complete</a:t>
            </a:r>
            <a:endParaRPr lang="en-GB" sz="4800" dirty="0"/>
          </a:p>
        </p:txBody>
      </p:sp>
      <p:sp>
        <p:nvSpPr>
          <p:cNvPr id="4" name="Slide Number Placeholder 3"/>
          <p:cNvSpPr>
            <a:spLocks noGrp="1"/>
          </p:cNvSpPr>
          <p:nvPr>
            <p:ph type="sldNum" sz="quarter" idx="12"/>
          </p:nvPr>
        </p:nvSpPr>
        <p:spPr/>
        <p:txBody>
          <a:bodyPr/>
          <a:lstStyle/>
          <a:p>
            <a:fld id="{40B12B77-50B0-4444-BE68-9A2AC473F5F8}" type="slidenum">
              <a:rPr lang="en-GB" smtClean="0"/>
              <a:t>137</a:t>
            </a:fld>
            <a:endParaRPr lang="en-GB"/>
          </a:p>
        </p:txBody>
      </p:sp>
    </p:spTree>
    <p:extLst>
      <p:ext uri="{BB962C8B-B14F-4D97-AF65-F5344CB8AC3E}">
        <p14:creationId xmlns:p14="http://schemas.microsoft.com/office/powerpoint/2010/main" val="23855633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AXELOS</a:t>
            </a:r>
          </a:p>
        </p:txBody>
      </p:sp>
      <p:sp>
        <p:nvSpPr>
          <p:cNvPr id="3" name="Content Placeholder 2"/>
          <p:cNvSpPr>
            <a:spLocks noGrp="1"/>
          </p:cNvSpPr>
          <p:nvPr>
            <p:ph idx="1"/>
          </p:nvPr>
        </p:nvSpPr>
        <p:spPr>
          <a:xfrm>
            <a:off x="388620" y="2091018"/>
            <a:ext cx="11361419" cy="3492487"/>
          </a:xfrm>
        </p:spPr>
        <p:txBody>
          <a:bodyPr>
            <a:noAutofit/>
          </a:bodyPr>
          <a:lstStyle/>
          <a:p>
            <a:pPr marL="0" indent="0" algn="ctr">
              <a:buNone/>
            </a:pPr>
            <a:r>
              <a:rPr lang="en-GB" sz="4000" b="1" u="sng" dirty="0">
                <a:solidFill>
                  <a:srgbClr val="4C4383"/>
                </a:solidFill>
              </a:rPr>
              <a:t>Web:</a:t>
            </a:r>
            <a:r>
              <a:rPr lang="en-GB" sz="4000" u="sng" dirty="0">
                <a:solidFill>
                  <a:srgbClr val="4C4383"/>
                </a:solidFill>
              </a:rPr>
              <a:t> AXELOS.com</a:t>
            </a:r>
            <a:endParaRPr lang="en-GB" sz="4000" dirty="0">
              <a:solidFill>
                <a:srgbClr val="4C4383"/>
              </a:solidFill>
            </a:endParaRPr>
          </a:p>
          <a:p>
            <a:pPr marL="0" indent="0" algn="ctr">
              <a:buNone/>
            </a:pPr>
            <a:r>
              <a:rPr lang="en-GB" sz="4000" b="1" u="sng" dirty="0">
                <a:solidFill>
                  <a:srgbClr val="4C4383"/>
                </a:solidFill>
              </a:rPr>
              <a:t>Twitter:</a:t>
            </a:r>
            <a:r>
              <a:rPr lang="en-GB" sz="4000" u="sng" dirty="0">
                <a:solidFill>
                  <a:srgbClr val="4C4383"/>
                </a:solidFill>
              </a:rPr>
              <a:t> @AXELOS_GBP</a:t>
            </a:r>
            <a:endParaRPr lang="en-GB" sz="4000" dirty="0">
              <a:solidFill>
                <a:srgbClr val="4C4383"/>
              </a:solidFill>
            </a:endParaRPr>
          </a:p>
          <a:p>
            <a:pPr algn="ctr"/>
            <a:r>
              <a:rPr lang="en-GB" sz="4000" b="1" u="sng" dirty="0">
                <a:solidFill>
                  <a:srgbClr val="4C4383"/>
                </a:solidFill>
              </a:rPr>
              <a:t>G+:</a:t>
            </a:r>
            <a:r>
              <a:rPr lang="en-GB" sz="4000" u="sng" dirty="0">
                <a:solidFill>
                  <a:srgbClr val="4C4383"/>
                </a:solidFill>
              </a:rPr>
              <a:t> AXELOS</a:t>
            </a:r>
            <a:endParaRPr lang="en-GB" sz="4000" dirty="0">
              <a:solidFill>
                <a:srgbClr val="4C4383"/>
              </a:solidFill>
            </a:endParaRPr>
          </a:p>
          <a:p>
            <a:pPr marL="0" indent="0" algn="ctr">
              <a:buNone/>
            </a:pPr>
            <a:r>
              <a:rPr lang="en-GB" sz="4000" b="1" u="sng" dirty="0">
                <a:solidFill>
                  <a:srgbClr val="4C4383"/>
                </a:solidFill>
              </a:rPr>
              <a:t>LinkedIn:</a:t>
            </a:r>
            <a:r>
              <a:rPr lang="en-GB" sz="4000" u="sng" dirty="0">
                <a:solidFill>
                  <a:srgbClr val="4C4383"/>
                </a:solidFill>
              </a:rPr>
              <a:t> AXELOS Global Best Practice</a:t>
            </a:r>
            <a:endParaRPr lang="en-GB" sz="4000" dirty="0">
              <a:solidFill>
                <a:srgbClr val="4C4383"/>
              </a:solidFill>
            </a:endParaRPr>
          </a:p>
          <a:p>
            <a:pPr marL="0" indent="0" algn="ctr">
              <a:buNone/>
            </a:pPr>
            <a:r>
              <a:rPr lang="en-GB" sz="4000" b="1" u="sng" dirty="0">
                <a:solidFill>
                  <a:srgbClr val="4C4383"/>
                </a:solidFill>
              </a:rPr>
              <a:t>YouTube:</a:t>
            </a:r>
            <a:r>
              <a:rPr lang="en-GB" sz="4000" u="sng" dirty="0">
                <a:solidFill>
                  <a:srgbClr val="4C4383"/>
                </a:solidFill>
              </a:rPr>
              <a:t> AXELOS</a:t>
            </a:r>
            <a:endParaRPr lang="en-GB" sz="4000" dirty="0">
              <a:solidFill>
                <a:srgbClr val="4C4383"/>
              </a:solidFill>
            </a:endParaRPr>
          </a:p>
        </p:txBody>
      </p:sp>
      <p:sp>
        <p:nvSpPr>
          <p:cNvPr id="4" name="Footer Placeholder 3"/>
          <p:cNvSpPr>
            <a:spLocks noGrp="1"/>
          </p:cNvSpPr>
          <p:nvPr>
            <p:ph type="ftr" sz="quarter" idx="11"/>
          </p:nvPr>
        </p:nvSpPr>
        <p:spPr/>
        <p:txBody>
          <a:bodyPr/>
          <a:lstStyle/>
          <a:p>
            <a:r>
              <a:rPr lang="en-GB" dirty="0"/>
              <a:t>CONFIDENTIAL</a:t>
            </a:r>
          </a:p>
        </p:txBody>
      </p:sp>
      <p:sp>
        <p:nvSpPr>
          <p:cNvPr id="5" name="Slide Number Placeholder 4"/>
          <p:cNvSpPr>
            <a:spLocks noGrp="1"/>
          </p:cNvSpPr>
          <p:nvPr>
            <p:ph type="sldNum" sz="quarter" idx="12"/>
          </p:nvPr>
        </p:nvSpPr>
        <p:spPr/>
        <p:txBody>
          <a:bodyPr/>
          <a:lstStyle/>
          <a:p>
            <a:fld id="{40B12B77-50B0-4444-BE68-9A2AC473F5F8}" type="slidenum">
              <a:rPr lang="en-GB" smtClean="0"/>
              <a:t>138</a:t>
            </a:fld>
            <a:endParaRPr lang="en-GB"/>
          </a:p>
        </p:txBody>
      </p:sp>
    </p:spTree>
    <p:extLst>
      <p:ext uri="{BB962C8B-B14F-4D97-AF65-F5344CB8AC3E}">
        <p14:creationId xmlns:p14="http://schemas.microsoft.com/office/powerpoint/2010/main" val="147968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Frameworks</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Many frameworks are recognised as being agile</a:t>
            </a:r>
          </a:p>
          <a:p>
            <a:pPr>
              <a:lnSpc>
                <a:spcPct val="150000"/>
              </a:lnSpc>
              <a:buSzPct val="150000"/>
            </a:pPr>
            <a:r>
              <a:rPr lang="en-GB" sz="2000" dirty="0"/>
              <a:t>Some are more common than others</a:t>
            </a:r>
          </a:p>
          <a:p>
            <a:pPr>
              <a:lnSpc>
                <a:spcPct val="150000"/>
              </a:lnSpc>
              <a:buSzPct val="150000"/>
            </a:pPr>
            <a:r>
              <a:rPr lang="en-GB" sz="2000" dirty="0"/>
              <a:t>Some are only applicable to IT.</a:t>
            </a:r>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64619714-65DC-4849-AE59-2DDFDD2E618D}"/>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2.2.1, Table 2.1</a:t>
            </a:r>
          </a:p>
        </p:txBody>
      </p:sp>
      <p:sp>
        <p:nvSpPr>
          <p:cNvPr id="6" name="TextBox 5">
            <a:extLst>
              <a:ext uri="{FF2B5EF4-FFF2-40B4-BE49-F238E27FC236}">
                <a16:creationId xmlns:a16="http://schemas.microsoft.com/office/drawing/2014/main" xmlns="" id="{D93AA7DE-E156-494B-BFE0-DE65E018CA00}"/>
              </a:ext>
            </a:extLst>
          </p:cNvPr>
          <p:cNvSpPr txBox="1"/>
          <p:nvPr/>
        </p:nvSpPr>
        <p:spPr>
          <a:xfrm>
            <a:off x="2900193" y="3866994"/>
            <a:ext cx="6391614" cy="2308324"/>
          </a:xfrm>
          <a:prstGeom prst="rect">
            <a:avLst/>
          </a:prstGeom>
          <a:noFill/>
          <a:ln>
            <a:solidFill>
              <a:srgbClr val="4C4383"/>
            </a:solidFill>
          </a:ln>
        </p:spPr>
        <p:txBody>
          <a:bodyPr wrap="square" rtlCol="0">
            <a:spAutoFit/>
          </a:bodyPr>
          <a:lstStyle/>
          <a:p>
            <a:pPr algn="ctr"/>
            <a:r>
              <a:rPr lang="en-GB" sz="2400" dirty="0">
                <a:solidFill>
                  <a:srgbClr val="FF0000"/>
                </a:solidFill>
                <a:latin typeface="Century Gothic" panose="020B0502020202020204" pitchFamily="34" charset="0"/>
              </a:rPr>
              <a:t>Scrum  Kanban</a:t>
            </a:r>
          </a:p>
          <a:p>
            <a:pPr algn="ctr"/>
            <a:r>
              <a:rPr lang="en-GB" sz="2400" dirty="0">
                <a:solidFill>
                  <a:srgbClr val="00B050"/>
                </a:solidFill>
                <a:latin typeface="Century Gothic" panose="020B0502020202020204" pitchFamily="34" charset="0"/>
              </a:rPr>
              <a:t>Lean  </a:t>
            </a:r>
            <a:r>
              <a:rPr lang="en-GB" sz="2400" dirty="0">
                <a:solidFill>
                  <a:srgbClr val="FF0000"/>
                </a:solidFill>
                <a:latin typeface="Century Gothic" panose="020B0502020202020204" pitchFamily="34" charset="0"/>
              </a:rPr>
              <a:t>Lean Startup</a:t>
            </a:r>
          </a:p>
          <a:p>
            <a:pPr algn="ctr"/>
            <a:r>
              <a:rPr lang="en-GB" sz="2400" dirty="0">
                <a:solidFill>
                  <a:srgbClr val="00B050"/>
                </a:solidFill>
                <a:latin typeface="Century Gothic" panose="020B0502020202020204" pitchFamily="34" charset="0"/>
              </a:rPr>
              <a:t>XP  SAFe  DAD  </a:t>
            </a:r>
          </a:p>
          <a:p>
            <a:pPr algn="ctr"/>
            <a:r>
              <a:rPr lang="en-GB" sz="2400" dirty="0">
                <a:solidFill>
                  <a:srgbClr val="00B050"/>
                </a:solidFill>
                <a:latin typeface="Century Gothic" panose="020B0502020202020204" pitchFamily="34" charset="0"/>
              </a:rPr>
              <a:t>DSDM/AgilePM</a:t>
            </a:r>
          </a:p>
          <a:p>
            <a:pPr algn="ctr"/>
            <a:r>
              <a:rPr lang="en-GB" sz="2400" dirty="0">
                <a:solidFill>
                  <a:srgbClr val="00B050"/>
                </a:solidFill>
                <a:latin typeface="Century Gothic" panose="020B0502020202020204" pitchFamily="34" charset="0"/>
              </a:rPr>
              <a:t>DevOps</a:t>
            </a:r>
          </a:p>
          <a:p>
            <a:pPr algn="ctr"/>
            <a:r>
              <a:rPr lang="en-GB" sz="2400" dirty="0">
                <a:solidFill>
                  <a:srgbClr val="00B050"/>
                </a:solidFill>
                <a:latin typeface="Century Gothic" panose="020B0502020202020204" pitchFamily="34" charset="0"/>
              </a:rPr>
              <a:t>FDD  Crystal  ASD</a:t>
            </a:r>
          </a:p>
        </p:txBody>
      </p:sp>
      <p:sp>
        <p:nvSpPr>
          <p:cNvPr id="7" name="Slide Number Placeholder 6"/>
          <p:cNvSpPr>
            <a:spLocks noGrp="1"/>
          </p:cNvSpPr>
          <p:nvPr>
            <p:ph type="sldNum" sz="quarter" idx="12"/>
          </p:nvPr>
        </p:nvSpPr>
        <p:spPr/>
        <p:txBody>
          <a:bodyPr/>
          <a:lstStyle/>
          <a:p>
            <a:fld id="{40B12B77-50B0-4444-BE68-9A2AC473F5F8}" type="slidenum">
              <a:rPr lang="en-GB" smtClean="0"/>
              <a:t>14</a:t>
            </a:fld>
            <a:endParaRPr lang="en-GB"/>
          </a:p>
        </p:txBody>
      </p:sp>
    </p:spTree>
    <p:extLst>
      <p:ext uri="{BB962C8B-B14F-4D97-AF65-F5344CB8AC3E}">
        <p14:creationId xmlns:p14="http://schemas.microsoft.com/office/powerpoint/2010/main" val="284633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behaviours, concepts and techniques</a:t>
            </a:r>
          </a:p>
        </p:txBody>
      </p:sp>
      <p:sp>
        <p:nvSpPr>
          <p:cNvPr id="3" name="Content Placeholder 2"/>
          <p:cNvSpPr>
            <a:spLocks noGrp="1"/>
          </p:cNvSpPr>
          <p:nvPr>
            <p:ph idx="1"/>
          </p:nvPr>
        </p:nvSpPr>
        <p:spPr>
          <a:xfrm>
            <a:off x="345354" y="1823980"/>
            <a:ext cx="11246877" cy="841582"/>
          </a:xfrm>
        </p:spPr>
        <p:txBody>
          <a:bodyPr>
            <a:noAutofit/>
          </a:bodyPr>
          <a:lstStyle/>
          <a:p>
            <a:pPr marL="0" indent="0">
              <a:buNone/>
            </a:pPr>
            <a:r>
              <a:rPr lang="en-GB" sz="2000" dirty="0"/>
              <a:t>Along with the agile frameworks there are a variety of behaviours, concepts and techniques that are seen as being part of the agile way of working</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64619714-65DC-4849-AE59-2DDFDD2E618D}"/>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2.2.2, Table 2.2  </a:t>
            </a:r>
          </a:p>
        </p:txBody>
      </p:sp>
      <p:pic>
        <p:nvPicPr>
          <p:cNvPr id="7" name="Picture 2">
            <a:extLst>
              <a:ext uri="{FF2B5EF4-FFF2-40B4-BE49-F238E27FC236}">
                <a16:creationId xmlns:a16="http://schemas.microsoft.com/office/drawing/2014/main" xmlns="" id="{CC05C711-9736-409D-9EE0-D0F42700E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2" y="3109041"/>
            <a:ext cx="11465906" cy="31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xmlns="" id="{6ACA3F16-3634-4BA9-8BC4-EAA93614FF74}"/>
              </a:ext>
            </a:extLst>
          </p:cNvPr>
          <p:cNvSpPr/>
          <p:nvPr/>
        </p:nvSpPr>
        <p:spPr>
          <a:xfrm>
            <a:off x="403229" y="2598337"/>
            <a:ext cx="3422988" cy="497508"/>
          </a:xfrm>
          <a:prstGeom prst="rect">
            <a:avLst/>
          </a:prstGeom>
        </p:spPr>
        <p:txBody>
          <a:bodyPr wrap="none">
            <a:spAutoFit/>
          </a:bodyPr>
          <a:lstStyle/>
          <a:p>
            <a:pPr>
              <a:lnSpc>
                <a:spcPct val="150000"/>
              </a:lnSpc>
            </a:pPr>
            <a:r>
              <a:rPr lang="en-GB" sz="2000" b="1" dirty="0">
                <a:solidFill>
                  <a:srgbClr val="4C4383"/>
                </a:solidFill>
                <a:latin typeface="Trebuchet MS" panose="020B0603020202020204" pitchFamily="34" charset="0"/>
              </a:rPr>
              <a:t>A few illustrative examples</a:t>
            </a:r>
          </a:p>
        </p:txBody>
      </p:sp>
      <p:sp>
        <p:nvSpPr>
          <p:cNvPr id="6" name="Slide Number Placeholder 5"/>
          <p:cNvSpPr>
            <a:spLocks noGrp="1"/>
          </p:cNvSpPr>
          <p:nvPr>
            <p:ph type="sldNum" sz="quarter" idx="12"/>
          </p:nvPr>
        </p:nvSpPr>
        <p:spPr/>
        <p:txBody>
          <a:bodyPr/>
          <a:lstStyle/>
          <a:p>
            <a:fld id="{40B12B77-50B0-4444-BE68-9A2AC473F5F8}" type="slidenum">
              <a:rPr lang="en-GB" smtClean="0"/>
              <a:t>15</a:t>
            </a:fld>
            <a:endParaRPr lang="en-GB"/>
          </a:p>
        </p:txBody>
      </p:sp>
    </p:spTree>
    <p:extLst>
      <p:ext uri="{BB962C8B-B14F-4D97-AF65-F5344CB8AC3E}">
        <p14:creationId xmlns:p14="http://schemas.microsoft.com/office/powerpoint/2010/main" val="271740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PRINCE2 Agile view</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64619714-65DC-4849-AE59-2DDFDD2E618D}"/>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2.2.1 </a:t>
            </a:r>
          </a:p>
        </p:txBody>
      </p:sp>
      <p:pic>
        <p:nvPicPr>
          <p:cNvPr id="11" name="Picture 10">
            <a:extLst>
              <a:ext uri="{FF2B5EF4-FFF2-40B4-BE49-F238E27FC236}">
                <a16:creationId xmlns:a16="http://schemas.microsoft.com/office/drawing/2014/main" xmlns="" id="{E13BBF28-1D83-47C1-A39C-19DAD47D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339" y="1249839"/>
            <a:ext cx="5592604" cy="5592604"/>
          </a:xfrm>
          <a:prstGeom prst="rect">
            <a:avLst/>
          </a:prstGeom>
        </p:spPr>
      </p:pic>
      <p:sp>
        <p:nvSpPr>
          <p:cNvPr id="12" name="Rectangle 11">
            <a:extLst>
              <a:ext uri="{FF2B5EF4-FFF2-40B4-BE49-F238E27FC236}">
                <a16:creationId xmlns:a16="http://schemas.microsoft.com/office/drawing/2014/main" xmlns="" id="{F85FF4FC-AC72-4BD9-802C-F08E531637E1}"/>
              </a:ext>
            </a:extLst>
          </p:cNvPr>
          <p:cNvSpPr/>
          <p:nvPr/>
        </p:nvSpPr>
        <p:spPr>
          <a:xfrm rot="21437278">
            <a:off x="3800320" y="2582096"/>
            <a:ext cx="3988230" cy="2092881"/>
          </a:xfrm>
          <a:prstGeom prst="rect">
            <a:avLst/>
          </a:prstGeom>
        </p:spPr>
        <p:txBody>
          <a:bodyPr wrap="square">
            <a:spAutoFit/>
          </a:bodyPr>
          <a:lstStyle/>
          <a:p>
            <a:pPr algn="ctr"/>
            <a:r>
              <a:rPr lang="en-GB" sz="2600" b="1" dirty="0">
                <a:solidFill>
                  <a:srgbClr val="FFFFFF"/>
                </a:solidFill>
                <a:latin typeface="Trebuchet MS" panose="020B0603020202020204" pitchFamily="34" charset="0"/>
              </a:rPr>
              <a:t>PRINCE2 Agile</a:t>
            </a:r>
          </a:p>
          <a:p>
            <a:pPr algn="ctr"/>
            <a:r>
              <a:rPr lang="en-GB" sz="2600" b="1" dirty="0">
                <a:solidFill>
                  <a:srgbClr val="FFFFFF"/>
                </a:solidFill>
                <a:latin typeface="Trebuchet MS" panose="020B0603020202020204" pitchFamily="34" charset="0"/>
              </a:rPr>
              <a:t>Regards agile as </a:t>
            </a:r>
            <a:br>
              <a:rPr lang="en-GB" sz="2600" b="1" dirty="0">
                <a:solidFill>
                  <a:srgbClr val="FFFFFF"/>
                </a:solidFill>
                <a:latin typeface="Trebuchet MS" panose="020B0603020202020204" pitchFamily="34" charset="0"/>
              </a:rPr>
            </a:br>
            <a:r>
              <a:rPr lang="en-GB" sz="2600" b="1" dirty="0">
                <a:solidFill>
                  <a:srgbClr val="FFFFFF"/>
                </a:solidFill>
                <a:latin typeface="Trebuchet MS" panose="020B0603020202020204" pitchFamily="34" charset="0"/>
              </a:rPr>
              <a:t>a ‘family of behaviours, </a:t>
            </a:r>
          </a:p>
          <a:p>
            <a:pPr algn="ctr"/>
            <a:r>
              <a:rPr lang="en-GB" sz="2600" b="1" dirty="0">
                <a:solidFill>
                  <a:srgbClr val="FFFFFF"/>
                </a:solidFill>
                <a:latin typeface="Trebuchet MS" panose="020B0603020202020204" pitchFamily="34" charset="0"/>
              </a:rPr>
              <a:t>concepts, frameworks and Techniques.</a:t>
            </a:r>
          </a:p>
        </p:txBody>
      </p:sp>
      <p:sp>
        <p:nvSpPr>
          <p:cNvPr id="3" name="Slide Number Placeholder 2"/>
          <p:cNvSpPr>
            <a:spLocks noGrp="1"/>
          </p:cNvSpPr>
          <p:nvPr>
            <p:ph type="sldNum" sz="quarter" idx="12"/>
          </p:nvPr>
        </p:nvSpPr>
        <p:spPr/>
        <p:txBody>
          <a:bodyPr/>
          <a:lstStyle/>
          <a:p>
            <a:fld id="{40B12B77-50B0-4444-BE68-9A2AC473F5F8}" type="slidenum">
              <a:rPr lang="en-GB" smtClean="0"/>
              <a:t>16</a:t>
            </a:fld>
            <a:endParaRPr lang="en-GB"/>
          </a:p>
        </p:txBody>
      </p:sp>
    </p:spTree>
    <p:extLst>
      <p:ext uri="{BB962C8B-B14F-4D97-AF65-F5344CB8AC3E}">
        <p14:creationId xmlns:p14="http://schemas.microsoft.com/office/powerpoint/2010/main" val="30119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PRINCE2 Agile blending PRINCE2 and agile together</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64619714-65DC-4849-AE59-2DDFDD2E618D}"/>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3.1, Figure 3.1</a:t>
            </a:r>
          </a:p>
        </p:txBody>
      </p:sp>
      <p:pic>
        <p:nvPicPr>
          <p:cNvPr id="7" name="Picture 6">
            <a:extLst>
              <a:ext uri="{FF2B5EF4-FFF2-40B4-BE49-F238E27FC236}">
                <a16:creationId xmlns:a16="http://schemas.microsoft.com/office/drawing/2014/main" xmlns="" id="{11DC7AF6-3BA0-4DE1-B0DF-42082A9B3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794" y="1502186"/>
            <a:ext cx="4691658" cy="4475920"/>
          </a:xfrm>
          <a:prstGeom prst="rect">
            <a:avLst/>
          </a:prstGeom>
        </p:spPr>
      </p:pic>
      <p:sp>
        <p:nvSpPr>
          <p:cNvPr id="9" name="Content Placeholder 2">
            <a:extLst>
              <a:ext uri="{FF2B5EF4-FFF2-40B4-BE49-F238E27FC236}">
                <a16:creationId xmlns:a16="http://schemas.microsoft.com/office/drawing/2014/main" xmlns="" id="{481AE00E-CFEC-4DB1-8207-6C67C121409D}"/>
              </a:ext>
            </a:extLst>
          </p:cNvPr>
          <p:cNvSpPr>
            <a:spLocks noGrp="1"/>
          </p:cNvSpPr>
          <p:nvPr>
            <p:ph idx="1"/>
          </p:nvPr>
        </p:nvSpPr>
        <p:spPr>
          <a:xfrm>
            <a:off x="475891" y="1823980"/>
            <a:ext cx="4937903" cy="4351338"/>
          </a:xfrm>
        </p:spPr>
        <p:txBody>
          <a:bodyPr>
            <a:noAutofit/>
          </a:bodyPr>
          <a:lstStyle/>
          <a:p>
            <a:pPr>
              <a:lnSpc>
                <a:spcPct val="150000"/>
              </a:lnSpc>
              <a:buSzPct val="150000"/>
            </a:pPr>
            <a:r>
              <a:rPr lang="en-GB" sz="2000" dirty="0"/>
              <a:t>They each have their own strengths</a:t>
            </a:r>
          </a:p>
          <a:p>
            <a:pPr>
              <a:lnSpc>
                <a:spcPct val="150000"/>
              </a:lnSpc>
              <a:buSzPct val="150000"/>
            </a:pPr>
            <a:r>
              <a:rPr lang="en-GB" sz="2000" dirty="0"/>
              <a:t>Who is it for?</a:t>
            </a:r>
          </a:p>
          <a:p>
            <a:pPr>
              <a:lnSpc>
                <a:spcPct val="150000"/>
              </a:lnSpc>
              <a:buSzPct val="150000"/>
            </a:pPr>
            <a:r>
              <a:rPr lang="en-GB" sz="2000" dirty="0"/>
              <a:t>When and where should it be used?</a:t>
            </a:r>
          </a:p>
        </p:txBody>
      </p:sp>
      <p:sp>
        <p:nvSpPr>
          <p:cNvPr id="3" name="Slide Number Placeholder 2"/>
          <p:cNvSpPr>
            <a:spLocks noGrp="1"/>
          </p:cNvSpPr>
          <p:nvPr>
            <p:ph type="sldNum" sz="quarter" idx="12"/>
          </p:nvPr>
        </p:nvSpPr>
        <p:spPr/>
        <p:txBody>
          <a:bodyPr/>
          <a:lstStyle/>
          <a:p>
            <a:fld id="{40B12B77-50B0-4444-BE68-9A2AC473F5F8}" type="slidenum">
              <a:rPr lang="en-GB" smtClean="0"/>
              <a:t>17</a:t>
            </a:fld>
            <a:endParaRPr lang="en-GB"/>
          </a:p>
        </p:txBody>
      </p:sp>
    </p:spTree>
    <p:extLst>
      <p:ext uri="{BB962C8B-B14F-4D97-AF65-F5344CB8AC3E}">
        <p14:creationId xmlns:p14="http://schemas.microsoft.com/office/powerpoint/2010/main" val="262001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What does PRINCE2 Agile comprise of?</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64619714-65DC-4849-AE59-2DDFDD2E618D}"/>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3.6, Figure 3.2</a:t>
            </a:r>
          </a:p>
        </p:txBody>
      </p:sp>
      <p:pic>
        <p:nvPicPr>
          <p:cNvPr id="10" name="Picture 9">
            <a:extLst>
              <a:ext uri="{FF2B5EF4-FFF2-40B4-BE49-F238E27FC236}">
                <a16:creationId xmlns:a16="http://schemas.microsoft.com/office/drawing/2014/main" xmlns="" id="{DB41F139-5C74-43F1-8C42-48987E7ED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5804" y="1553114"/>
            <a:ext cx="5440392" cy="5440392"/>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18</a:t>
            </a:fld>
            <a:endParaRPr lang="en-GB"/>
          </a:p>
        </p:txBody>
      </p:sp>
    </p:spTree>
    <p:extLst>
      <p:ext uri="{BB962C8B-B14F-4D97-AF65-F5344CB8AC3E}">
        <p14:creationId xmlns:p14="http://schemas.microsoft.com/office/powerpoint/2010/main" val="291315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8  Guidance Points</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64619714-65DC-4849-AE59-2DDFDD2E618D}"/>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3.7</a:t>
            </a:r>
          </a:p>
        </p:txBody>
      </p:sp>
      <p:pic>
        <p:nvPicPr>
          <p:cNvPr id="6" name="Picture 2">
            <a:extLst>
              <a:ext uri="{FF2B5EF4-FFF2-40B4-BE49-F238E27FC236}">
                <a16:creationId xmlns:a16="http://schemas.microsoft.com/office/drawing/2014/main" xmlns="" id="{900622F2-5C55-42CF-9503-F2E2565337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02" y="1466491"/>
            <a:ext cx="11410471" cy="494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B12B77-50B0-4444-BE68-9A2AC473F5F8}" type="slidenum">
              <a:rPr lang="en-GB" smtClean="0"/>
              <a:t>19</a:t>
            </a:fld>
            <a:endParaRPr lang="en-GB"/>
          </a:p>
        </p:txBody>
      </p:sp>
    </p:spTree>
    <p:extLst>
      <p:ext uri="{BB962C8B-B14F-4D97-AF65-F5344CB8AC3E}">
        <p14:creationId xmlns:p14="http://schemas.microsoft.com/office/powerpoint/2010/main" val="385236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3724275" y="2734511"/>
            <a:ext cx="4743450" cy="1325563"/>
          </a:xfrm>
        </p:spPr>
        <p:txBody>
          <a:bodyPr>
            <a:normAutofit/>
          </a:bodyPr>
          <a:lstStyle/>
          <a:p>
            <a:pPr algn="ctr"/>
            <a:r>
              <a:rPr lang="en-GB" sz="7000" dirty="0"/>
              <a:t>Welcome</a:t>
            </a:r>
          </a:p>
        </p:txBody>
      </p:sp>
      <p:sp>
        <p:nvSpPr>
          <p:cNvPr id="4" name="Slide Number Placeholder 3"/>
          <p:cNvSpPr>
            <a:spLocks noGrp="1"/>
          </p:cNvSpPr>
          <p:nvPr>
            <p:ph type="sldNum" sz="quarter" idx="12"/>
          </p:nvPr>
        </p:nvSpPr>
        <p:spPr/>
        <p:txBody>
          <a:bodyPr/>
          <a:lstStyle/>
          <a:p>
            <a:fld id="{40B12B77-50B0-4444-BE68-9A2AC473F5F8}" type="slidenum">
              <a:rPr lang="en-GB" smtClean="0"/>
              <a:t>2</a:t>
            </a:fld>
            <a:endParaRPr lang="en-GB"/>
          </a:p>
        </p:txBody>
      </p:sp>
    </p:spTree>
    <p:extLst>
      <p:ext uri="{BB962C8B-B14F-4D97-AF65-F5344CB8AC3E}">
        <p14:creationId xmlns:p14="http://schemas.microsoft.com/office/powerpoint/2010/main" val="388846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Beware of prejudice!</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B08D9B77-51E6-4CBF-A7DD-A36AD0C344D8}"/>
              </a:ext>
            </a:extLst>
          </p:cNvPr>
          <p:cNvSpPr txBox="1"/>
          <p:nvPr/>
        </p:nvSpPr>
        <p:spPr>
          <a:xfrm>
            <a:off x="8783864" y="6415801"/>
            <a:ext cx="3236686" cy="246221"/>
          </a:xfrm>
          <a:prstGeom prst="rect">
            <a:avLst/>
          </a:prstGeom>
          <a:noFill/>
        </p:spPr>
        <p:txBody>
          <a:bodyPr wrap="square" rtlCol="0">
            <a:spAutoFit/>
          </a:bodyPr>
          <a:lstStyle/>
          <a:p>
            <a:pPr algn="r"/>
            <a:r>
              <a:rPr lang="en-GB" sz="1000" dirty="0">
                <a:solidFill>
                  <a:srgbClr val="000000"/>
                </a:solidFill>
              </a:rPr>
              <a:t>Guidance reference: Section 3.8</a:t>
            </a:r>
          </a:p>
        </p:txBody>
      </p:sp>
      <p:sp>
        <p:nvSpPr>
          <p:cNvPr id="8" name="Title 2">
            <a:extLst>
              <a:ext uri="{FF2B5EF4-FFF2-40B4-BE49-F238E27FC236}">
                <a16:creationId xmlns:a16="http://schemas.microsoft.com/office/drawing/2014/main" xmlns="" id="{9A6E0ED5-240C-401C-9B72-590706C4177F}"/>
              </a:ext>
            </a:extLst>
          </p:cNvPr>
          <p:cNvSpPr txBox="1">
            <a:spLocks/>
          </p:cNvSpPr>
          <p:nvPr/>
        </p:nvSpPr>
        <p:spPr>
          <a:xfrm>
            <a:off x="361949" y="2614864"/>
            <a:ext cx="11478055" cy="2438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rgbClr val="4C4383"/>
                </a:solidFill>
                <a:latin typeface="Trebuchet MS" panose="020B0603020202020204" pitchFamily="34" charset="0"/>
                <a:ea typeface="+mj-ea"/>
                <a:cs typeface="+mj-cs"/>
              </a:defRPr>
            </a:lvl1pPr>
          </a:lstStyle>
          <a:p>
            <a:pPr algn="ctr">
              <a:buSzPct val="150000"/>
            </a:pPr>
            <a:r>
              <a:rPr lang="en-GB" sz="4800" dirty="0"/>
              <a:t>Control and </a:t>
            </a:r>
            <a:r>
              <a:rPr lang="en-GB" sz="4800" dirty="0" smtClean="0"/>
              <a:t>governance </a:t>
            </a:r>
            <a:br>
              <a:rPr lang="en-GB" sz="4800" dirty="0" smtClean="0"/>
            </a:br>
            <a:r>
              <a:rPr lang="en-GB" sz="4800" dirty="0" smtClean="0"/>
              <a:t>allows </a:t>
            </a:r>
            <a:r>
              <a:rPr lang="en-GB" sz="4800" dirty="0"/>
              <a:t>agile </a:t>
            </a:r>
            <a:r>
              <a:rPr lang="en-GB" sz="4800" dirty="0" smtClean="0"/>
              <a:t>to </a:t>
            </a:r>
            <a:r>
              <a:rPr lang="en-GB" sz="4800" dirty="0"/>
              <a:t>be used </a:t>
            </a:r>
            <a:r>
              <a:rPr lang="en-GB" sz="4800" dirty="0" smtClean="0"/>
              <a:t/>
            </a:r>
            <a:br>
              <a:rPr lang="en-GB" sz="4800" dirty="0" smtClean="0"/>
            </a:br>
            <a:r>
              <a:rPr lang="en-GB" sz="4800" dirty="0" smtClean="0"/>
              <a:t>in </a:t>
            </a:r>
            <a:r>
              <a:rPr lang="en-GB" sz="4800" dirty="0"/>
              <a:t>complex environments</a:t>
            </a:r>
            <a:r>
              <a:rPr lang="en-GB" sz="4000" dirty="0"/>
              <a:t>.</a:t>
            </a:r>
          </a:p>
        </p:txBody>
      </p:sp>
      <p:sp>
        <p:nvSpPr>
          <p:cNvPr id="3" name="Slide Number Placeholder 2"/>
          <p:cNvSpPr>
            <a:spLocks noGrp="1"/>
          </p:cNvSpPr>
          <p:nvPr>
            <p:ph type="sldNum" sz="quarter" idx="12"/>
          </p:nvPr>
        </p:nvSpPr>
        <p:spPr/>
        <p:txBody>
          <a:bodyPr/>
          <a:lstStyle/>
          <a:p>
            <a:fld id="{40B12B77-50B0-4444-BE68-9A2AC473F5F8}" type="slidenum">
              <a:rPr lang="en-GB" smtClean="0"/>
              <a:t>20</a:t>
            </a:fld>
            <a:endParaRPr lang="en-GB"/>
          </a:p>
        </p:txBody>
      </p:sp>
    </p:spTree>
    <p:extLst>
      <p:ext uri="{BB962C8B-B14F-4D97-AF65-F5344CB8AC3E}">
        <p14:creationId xmlns:p14="http://schemas.microsoft.com/office/powerpoint/2010/main" val="111011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prince2 journey with agile</a:t>
            </a:r>
          </a:p>
        </p:txBody>
      </p:sp>
      <p:sp>
        <p:nvSpPr>
          <p:cNvPr id="3" name="Content Placeholder 2"/>
          <p:cNvSpPr>
            <a:spLocks noGrp="1"/>
          </p:cNvSpPr>
          <p:nvPr>
            <p:ph idx="1"/>
          </p:nvPr>
        </p:nvSpPr>
        <p:spPr>
          <a:xfrm>
            <a:off x="345354" y="1823980"/>
            <a:ext cx="11246877" cy="2831840"/>
          </a:xfrm>
        </p:spPr>
        <p:txBody>
          <a:bodyPr>
            <a:noAutofit/>
          </a:bodyPr>
          <a:lstStyle/>
          <a:p>
            <a:pPr>
              <a:buSzPct val="150000"/>
            </a:pPr>
            <a:r>
              <a:rPr lang="en-GB" sz="2000" dirty="0"/>
              <a:t>How PRINCE2 may look in an agile context</a:t>
            </a:r>
          </a:p>
          <a:p>
            <a:pPr>
              <a:buSzPct val="150000"/>
            </a:pPr>
            <a:r>
              <a:rPr lang="en-GB" sz="2000" dirty="0"/>
              <a:t>Please note the word ‘typically’</a:t>
            </a:r>
          </a:p>
          <a:p>
            <a:pPr marL="0" indent="0">
              <a:buNone/>
            </a:pPr>
            <a:r>
              <a:rPr lang="en-GB" sz="2000" dirty="0"/>
              <a:t>	…and ‘a way’ not ‘the way’</a:t>
            </a:r>
          </a:p>
          <a:p>
            <a:pPr>
              <a:buSzPct val="150000"/>
            </a:pPr>
            <a:r>
              <a:rPr lang="en-GB" sz="2000" dirty="0"/>
              <a:t>Tailoring PRINCE2 depends on the project context and may affect:</a:t>
            </a:r>
          </a:p>
          <a:p>
            <a:pPr lvl="1"/>
            <a:r>
              <a:rPr lang="en-GB" sz="2000" dirty="0"/>
              <a:t>the level of formality</a:t>
            </a:r>
          </a:p>
          <a:p>
            <a:pPr lvl="1"/>
            <a:r>
              <a:rPr lang="en-GB" sz="2000" dirty="0"/>
              <a:t>where the emphasis is placed</a:t>
            </a:r>
          </a:p>
          <a:p>
            <a:pPr lvl="1"/>
            <a:r>
              <a:rPr lang="en-GB" sz="2000" dirty="0"/>
              <a:t>how it is carried out.</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pic>
        <p:nvPicPr>
          <p:cNvPr id="5" name="Picture 4">
            <a:extLst>
              <a:ext uri="{FF2B5EF4-FFF2-40B4-BE49-F238E27FC236}">
                <a16:creationId xmlns:a16="http://schemas.microsoft.com/office/drawing/2014/main" xmlns="" id="{E9D113D8-648F-4DE4-81B0-E4DE085EA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93" y="4743869"/>
            <a:ext cx="10775509" cy="124769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7FF162E4-9B67-4D68-9745-58E2A91A1E42}"/>
              </a:ext>
            </a:extLst>
          </p:cNvPr>
          <p:cNvSpPr txBox="1"/>
          <p:nvPr/>
        </p:nvSpPr>
        <p:spPr>
          <a:xfrm>
            <a:off x="8842194" y="6415801"/>
            <a:ext cx="3236686" cy="246221"/>
          </a:xfrm>
          <a:prstGeom prst="rect">
            <a:avLst/>
          </a:prstGeom>
          <a:noFill/>
        </p:spPr>
        <p:txBody>
          <a:bodyPr wrap="square" rtlCol="0">
            <a:spAutoFit/>
          </a:bodyPr>
          <a:lstStyle/>
          <a:p>
            <a:pPr algn="r"/>
            <a:r>
              <a:rPr lang="en-GB" sz="1000" dirty="0"/>
              <a:t>Guidance reference: Section 4.1, Figure 4.1</a:t>
            </a:r>
          </a:p>
        </p:txBody>
      </p:sp>
      <p:sp>
        <p:nvSpPr>
          <p:cNvPr id="7" name="Slide Number Placeholder 6"/>
          <p:cNvSpPr>
            <a:spLocks noGrp="1"/>
          </p:cNvSpPr>
          <p:nvPr>
            <p:ph type="sldNum" sz="quarter" idx="12"/>
          </p:nvPr>
        </p:nvSpPr>
        <p:spPr/>
        <p:txBody>
          <a:bodyPr/>
          <a:lstStyle/>
          <a:p>
            <a:fld id="{40B12B77-50B0-4444-BE68-9A2AC473F5F8}" type="slidenum">
              <a:rPr lang="en-GB" smtClean="0"/>
              <a:t>21</a:t>
            </a:fld>
            <a:endParaRPr lang="en-GB"/>
          </a:p>
        </p:txBody>
      </p:sp>
    </p:spTree>
    <p:extLst>
      <p:ext uri="{BB962C8B-B14F-4D97-AF65-F5344CB8AC3E}">
        <p14:creationId xmlns:p14="http://schemas.microsoft.com/office/powerpoint/2010/main" val="116994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pic>
        <p:nvPicPr>
          <p:cNvPr id="5" name="Picture 2">
            <a:extLst>
              <a:ext uri="{FF2B5EF4-FFF2-40B4-BE49-F238E27FC236}">
                <a16:creationId xmlns:a16="http://schemas.microsoft.com/office/drawing/2014/main" xmlns="" id="{F6D14FFF-C5F8-4D2F-B88A-625D630F15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093" y="1005840"/>
            <a:ext cx="8851814" cy="522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FF3CE702-0137-463C-9FC0-7D18A55F1487}"/>
              </a:ext>
            </a:extLst>
          </p:cNvPr>
          <p:cNvSpPr txBox="1"/>
          <p:nvPr/>
        </p:nvSpPr>
        <p:spPr>
          <a:xfrm>
            <a:off x="8842812" y="6415801"/>
            <a:ext cx="3236686" cy="246221"/>
          </a:xfrm>
          <a:prstGeom prst="rect">
            <a:avLst/>
          </a:prstGeom>
          <a:noFill/>
        </p:spPr>
        <p:txBody>
          <a:bodyPr wrap="square" rtlCol="0">
            <a:spAutoFit/>
          </a:bodyPr>
          <a:lstStyle/>
          <a:p>
            <a:pPr algn="r"/>
            <a:r>
              <a:rPr lang="en-GB" sz="1000" dirty="0">
                <a:solidFill>
                  <a:srgbClr val="000000"/>
                </a:solidFill>
              </a:rPr>
              <a:t>Guidance reference: Chapter 5, Figure 5.2</a:t>
            </a:r>
          </a:p>
        </p:txBody>
      </p:sp>
      <p:sp>
        <p:nvSpPr>
          <p:cNvPr id="3" name="Slide Number Placeholder 2"/>
          <p:cNvSpPr>
            <a:spLocks noGrp="1"/>
          </p:cNvSpPr>
          <p:nvPr>
            <p:ph type="sldNum" sz="quarter" idx="12"/>
          </p:nvPr>
        </p:nvSpPr>
        <p:spPr/>
        <p:txBody>
          <a:bodyPr/>
          <a:lstStyle/>
          <a:p>
            <a:fld id="{40B12B77-50B0-4444-BE68-9A2AC473F5F8}" type="slidenum">
              <a:rPr lang="en-GB" smtClean="0"/>
              <a:t>22</a:t>
            </a:fld>
            <a:endParaRPr lang="en-GB"/>
          </a:p>
        </p:txBody>
      </p:sp>
    </p:spTree>
    <p:extLst>
      <p:ext uri="{BB962C8B-B14F-4D97-AF65-F5344CB8AC3E}">
        <p14:creationId xmlns:p14="http://schemas.microsoft.com/office/powerpoint/2010/main" val="119797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Hexagon</a:t>
            </a:r>
          </a:p>
        </p:txBody>
      </p:sp>
      <p:sp>
        <p:nvSpPr>
          <p:cNvPr id="3" name="Content Placeholder 2"/>
          <p:cNvSpPr>
            <a:spLocks noGrp="1"/>
          </p:cNvSpPr>
          <p:nvPr>
            <p:ph idx="1"/>
          </p:nvPr>
        </p:nvSpPr>
        <p:spPr>
          <a:xfrm>
            <a:off x="345355" y="1823980"/>
            <a:ext cx="4709245" cy="4351338"/>
          </a:xfrm>
        </p:spPr>
        <p:txBody>
          <a:bodyPr>
            <a:noAutofit/>
          </a:bodyPr>
          <a:lstStyle/>
          <a:p>
            <a:pPr>
              <a:lnSpc>
                <a:spcPct val="150000"/>
              </a:lnSpc>
            </a:pPr>
            <a:r>
              <a:rPr lang="en-GB" sz="2000" dirty="0"/>
              <a:t>PRINCE2 considers 6 common performance targets</a:t>
            </a:r>
          </a:p>
          <a:p>
            <a:pPr>
              <a:lnSpc>
                <a:spcPct val="150000"/>
              </a:lnSpc>
            </a:pPr>
            <a:r>
              <a:rPr lang="en-GB" sz="2000" dirty="0"/>
              <a:t>Tolerance is an allowable variation around these targets without the need to raise an exception</a:t>
            </a:r>
          </a:p>
          <a:p>
            <a:pPr marL="0" indent="0">
              <a:buNone/>
            </a:pP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38C940BE-94C1-47C4-997F-B0101286CBC5}"/>
              </a:ext>
            </a:extLst>
          </p:cNvPr>
          <p:cNvSpPr txBox="1"/>
          <p:nvPr/>
        </p:nvSpPr>
        <p:spPr>
          <a:xfrm>
            <a:off x="8837204" y="6415801"/>
            <a:ext cx="3236686" cy="246221"/>
          </a:xfrm>
          <a:prstGeom prst="rect">
            <a:avLst/>
          </a:prstGeom>
          <a:noFill/>
        </p:spPr>
        <p:txBody>
          <a:bodyPr wrap="square" rtlCol="0">
            <a:spAutoFit/>
          </a:bodyPr>
          <a:lstStyle/>
          <a:p>
            <a:pPr algn="r"/>
            <a:r>
              <a:rPr lang="en-GB" sz="1000" dirty="0">
                <a:solidFill>
                  <a:srgbClr val="000000"/>
                </a:solidFill>
              </a:rPr>
              <a:t>Guidance reference: Section 6.1</a:t>
            </a:r>
          </a:p>
        </p:txBody>
      </p:sp>
      <p:pic>
        <p:nvPicPr>
          <p:cNvPr id="6" name="Picture 5">
            <a:extLst>
              <a:ext uri="{FF2B5EF4-FFF2-40B4-BE49-F238E27FC236}">
                <a16:creationId xmlns:a16="http://schemas.microsoft.com/office/drawing/2014/main" xmlns="" id="{C139800E-D9CB-448C-BE98-B43FA64A2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0"/>
            <a:ext cx="8611476" cy="7043335"/>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40B12B77-50B0-4444-BE68-9A2AC473F5F8}" type="slidenum">
              <a:rPr lang="en-GB" smtClean="0"/>
              <a:t>23</a:t>
            </a:fld>
            <a:endParaRPr lang="en-GB"/>
          </a:p>
        </p:txBody>
      </p:sp>
    </p:spTree>
    <p:extLst>
      <p:ext uri="{BB962C8B-B14F-4D97-AF65-F5344CB8AC3E}">
        <p14:creationId xmlns:p14="http://schemas.microsoft.com/office/powerpoint/2010/main" val="378162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Hexagon</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38C940BE-94C1-47C4-997F-B0101286CBC5}"/>
              </a:ext>
            </a:extLst>
          </p:cNvPr>
          <p:cNvSpPr txBox="1"/>
          <p:nvPr/>
        </p:nvSpPr>
        <p:spPr>
          <a:xfrm>
            <a:off x="8837204" y="6415801"/>
            <a:ext cx="3236686" cy="246221"/>
          </a:xfrm>
          <a:prstGeom prst="rect">
            <a:avLst/>
          </a:prstGeom>
          <a:noFill/>
        </p:spPr>
        <p:txBody>
          <a:bodyPr wrap="square" rtlCol="0">
            <a:spAutoFit/>
          </a:bodyPr>
          <a:lstStyle/>
          <a:p>
            <a:pPr algn="r"/>
            <a:r>
              <a:rPr lang="en-GB" sz="1000" dirty="0">
                <a:solidFill>
                  <a:srgbClr val="000000"/>
                </a:solidFill>
              </a:rPr>
              <a:t>Guidance reference: Section 6.1, Figure 6.1</a:t>
            </a:r>
          </a:p>
        </p:txBody>
      </p:sp>
      <p:pic>
        <p:nvPicPr>
          <p:cNvPr id="9" name="Picture 8">
            <a:extLst>
              <a:ext uri="{FF2B5EF4-FFF2-40B4-BE49-F238E27FC236}">
                <a16:creationId xmlns:a16="http://schemas.microsoft.com/office/drawing/2014/main" xmlns="" id="{C0A62630-3BC1-40F1-83C4-1F847D4A6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84" y="1304786"/>
            <a:ext cx="7546675" cy="457016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40B12B77-50B0-4444-BE68-9A2AC473F5F8}" type="slidenum">
              <a:rPr lang="en-GB" smtClean="0"/>
              <a:t>24</a:t>
            </a:fld>
            <a:endParaRPr lang="en-GB"/>
          </a:p>
        </p:txBody>
      </p:sp>
    </p:spTree>
    <p:extLst>
      <p:ext uri="{BB962C8B-B14F-4D97-AF65-F5344CB8AC3E}">
        <p14:creationId xmlns:p14="http://schemas.microsoft.com/office/powerpoint/2010/main" val="186023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fix and what to flex</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38C940BE-94C1-47C4-997F-B0101286CBC5}"/>
              </a:ext>
            </a:extLst>
          </p:cNvPr>
          <p:cNvSpPr txBox="1"/>
          <p:nvPr/>
        </p:nvSpPr>
        <p:spPr>
          <a:xfrm>
            <a:off x="8837204" y="6415801"/>
            <a:ext cx="3236686" cy="246221"/>
          </a:xfrm>
          <a:prstGeom prst="rect">
            <a:avLst/>
          </a:prstGeom>
          <a:noFill/>
        </p:spPr>
        <p:txBody>
          <a:bodyPr wrap="square" rtlCol="0">
            <a:spAutoFit/>
          </a:bodyPr>
          <a:lstStyle/>
          <a:p>
            <a:pPr algn="r"/>
            <a:r>
              <a:rPr lang="en-GB" sz="1000" dirty="0">
                <a:solidFill>
                  <a:srgbClr val="000000"/>
                </a:solidFill>
              </a:rPr>
              <a:t>Guidance reference: Section 6.1, Figure 6.1</a:t>
            </a:r>
          </a:p>
        </p:txBody>
      </p:sp>
      <p:pic>
        <p:nvPicPr>
          <p:cNvPr id="9" name="Picture 8">
            <a:extLst>
              <a:ext uri="{FF2B5EF4-FFF2-40B4-BE49-F238E27FC236}">
                <a16:creationId xmlns:a16="http://schemas.microsoft.com/office/drawing/2014/main" xmlns="" id="{C0A62630-3BC1-40F1-83C4-1F847D4A6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84" y="1304786"/>
            <a:ext cx="7546675" cy="4570160"/>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xmlns="" id="{7949A652-9C97-4209-B7B1-3087D3406627}"/>
              </a:ext>
            </a:extLst>
          </p:cNvPr>
          <p:cNvSpPr txBox="1">
            <a:spLocks/>
          </p:cNvSpPr>
          <p:nvPr/>
        </p:nvSpPr>
        <p:spPr>
          <a:xfrm>
            <a:off x="2881224" y="5866883"/>
            <a:ext cx="7056406" cy="48946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150000"/>
            </a:pPr>
            <a:r>
              <a:rPr lang="en-GB" sz="2000" b="1" dirty="0">
                <a:solidFill>
                  <a:srgbClr val="4C4383"/>
                </a:solidFill>
                <a:latin typeface="Trebuchet MS" panose="020B0603020202020204" pitchFamily="34" charset="0"/>
              </a:rPr>
              <a:t>This is about tolerances and not the aspects themselves</a:t>
            </a:r>
          </a:p>
        </p:txBody>
      </p:sp>
      <p:sp>
        <p:nvSpPr>
          <p:cNvPr id="3" name="Slide Number Placeholder 2"/>
          <p:cNvSpPr>
            <a:spLocks noGrp="1"/>
          </p:cNvSpPr>
          <p:nvPr>
            <p:ph type="sldNum" sz="quarter" idx="12"/>
          </p:nvPr>
        </p:nvSpPr>
        <p:spPr/>
        <p:txBody>
          <a:bodyPr/>
          <a:lstStyle/>
          <a:p>
            <a:fld id="{40B12B77-50B0-4444-BE68-9A2AC473F5F8}" type="slidenum">
              <a:rPr lang="en-GB" smtClean="0"/>
              <a:t>25</a:t>
            </a:fld>
            <a:endParaRPr lang="en-GB"/>
          </a:p>
        </p:txBody>
      </p:sp>
    </p:spTree>
    <p:extLst>
      <p:ext uri="{BB962C8B-B14F-4D97-AF65-F5344CB8AC3E}">
        <p14:creationId xmlns:p14="http://schemas.microsoft.com/office/powerpoint/2010/main" val="278510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Tolerance guidance</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38C940BE-94C1-47C4-997F-B0101286CBC5}"/>
              </a:ext>
            </a:extLst>
          </p:cNvPr>
          <p:cNvSpPr txBox="1"/>
          <p:nvPr/>
        </p:nvSpPr>
        <p:spPr>
          <a:xfrm>
            <a:off x="8837204" y="6415801"/>
            <a:ext cx="3236686" cy="246221"/>
          </a:xfrm>
          <a:prstGeom prst="rect">
            <a:avLst/>
          </a:prstGeom>
          <a:noFill/>
        </p:spPr>
        <p:txBody>
          <a:bodyPr wrap="square" rtlCol="0">
            <a:spAutoFit/>
          </a:bodyPr>
          <a:lstStyle/>
          <a:p>
            <a:pPr algn="r"/>
            <a:r>
              <a:rPr lang="en-GB" sz="1000" dirty="0">
                <a:solidFill>
                  <a:srgbClr val="000000"/>
                </a:solidFill>
              </a:rPr>
              <a:t>Guidance reference: Section 6.1, Figure 6.1</a:t>
            </a:r>
          </a:p>
        </p:txBody>
      </p:sp>
      <p:pic>
        <p:nvPicPr>
          <p:cNvPr id="7" name="Picture 2">
            <a:extLst>
              <a:ext uri="{FF2B5EF4-FFF2-40B4-BE49-F238E27FC236}">
                <a16:creationId xmlns:a16="http://schemas.microsoft.com/office/drawing/2014/main" xmlns="" id="{BEF007C7-4977-4B72-9F38-D225A42E1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8" y="1421812"/>
            <a:ext cx="9920841" cy="479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B12B77-50B0-4444-BE68-9A2AC473F5F8}" type="slidenum">
              <a:rPr lang="en-GB" smtClean="0"/>
              <a:t>26</a:t>
            </a:fld>
            <a:endParaRPr lang="en-GB"/>
          </a:p>
        </p:txBody>
      </p:sp>
    </p:spTree>
    <p:extLst>
      <p:ext uri="{BB962C8B-B14F-4D97-AF65-F5344CB8AC3E}">
        <p14:creationId xmlns:p14="http://schemas.microsoft.com/office/powerpoint/2010/main" val="358892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5 targets</a:t>
            </a:r>
          </a:p>
        </p:txBody>
      </p:sp>
      <p:sp>
        <p:nvSpPr>
          <p:cNvPr id="3" name="Content Placeholder 2"/>
          <p:cNvSpPr>
            <a:spLocks noGrp="1"/>
          </p:cNvSpPr>
          <p:nvPr>
            <p:ph idx="1"/>
          </p:nvPr>
        </p:nvSpPr>
        <p:spPr>
          <a:xfrm>
            <a:off x="345354" y="1823980"/>
            <a:ext cx="11498713" cy="4351338"/>
          </a:xfrm>
        </p:spPr>
        <p:txBody>
          <a:bodyPr>
            <a:noAutofit/>
          </a:bodyPr>
          <a:lstStyle/>
          <a:p>
            <a:pPr>
              <a:buSzPct val="150000"/>
            </a:pPr>
            <a:r>
              <a:rPr lang="en-GB" sz="2000" dirty="0"/>
              <a:t>It is essential to understand </a:t>
            </a:r>
            <a:r>
              <a:rPr lang="en-GB" sz="2000" b="1" i="1" dirty="0">
                <a:solidFill>
                  <a:srgbClr val="4C4383"/>
                </a:solidFill>
              </a:rPr>
              <a:t>why</a:t>
            </a:r>
            <a:r>
              <a:rPr lang="en-GB" sz="2000" b="1" dirty="0">
                <a:solidFill>
                  <a:srgbClr val="4C4383"/>
                </a:solidFill>
              </a:rPr>
              <a:t>?</a:t>
            </a:r>
          </a:p>
          <a:p>
            <a:pPr>
              <a:buSzPct val="150000"/>
            </a:pPr>
            <a:r>
              <a:rPr lang="en-GB" sz="2000" dirty="0"/>
              <a:t>The 5 targets represent the rationale behind the hexagon</a:t>
            </a:r>
          </a:p>
          <a:p>
            <a:pPr lvl="1">
              <a:lnSpc>
                <a:spcPct val="150000"/>
              </a:lnSpc>
            </a:pPr>
            <a:r>
              <a:rPr lang="en-GB" sz="2000" dirty="0"/>
              <a:t>Be on time and hit deadlines</a:t>
            </a:r>
          </a:p>
          <a:p>
            <a:pPr lvl="1">
              <a:lnSpc>
                <a:spcPct val="150000"/>
              </a:lnSpc>
            </a:pPr>
            <a:r>
              <a:rPr lang="en-GB" sz="2000" dirty="0"/>
              <a:t>Protect the level of quality</a:t>
            </a:r>
          </a:p>
          <a:p>
            <a:pPr lvl="1">
              <a:lnSpc>
                <a:spcPct val="150000"/>
              </a:lnSpc>
            </a:pPr>
            <a:r>
              <a:rPr lang="en-GB" sz="2000" dirty="0"/>
              <a:t>Embrace change</a:t>
            </a:r>
          </a:p>
          <a:p>
            <a:pPr lvl="1">
              <a:lnSpc>
                <a:spcPct val="150000"/>
              </a:lnSpc>
            </a:pPr>
            <a:r>
              <a:rPr lang="en-GB" sz="2000" dirty="0"/>
              <a:t>Keep teams stable</a:t>
            </a:r>
          </a:p>
          <a:p>
            <a:pPr lvl="1">
              <a:lnSpc>
                <a:spcPct val="150000"/>
              </a:lnSpc>
            </a:pPr>
            <a:r>
              <a:rPr lang="en-GB" sz="2000" dirty="0"/>
              <a:t>Accept that the customer doesn’t need </a:t>
            </a:r>
            <a:r>
              <a:rPr lang="en-GB" sz="2000" dirty="0" smtClean="0"/>
              <a:t>everything</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38C940BE-94C1-47C4-997F-B0101286CBC5}"/>
              </a:ext>
            </a:extLst>
          </p:cNvPr>
          <p:cNvSpPr txBox="1"/>
          <p:nvPr/>
        </p:nvSpPr>
        <p:spPr>
          <a:xfrm>
            <a:off x="8837204" y="6447123"/>
            <a:ext cx="3236686" cy="246221"/>
          </a:xfrm>
          <a:prstGeom prst="rect">
            <a:avLst/>
          </a:prstGeom>
          <a:noFill/>
        </p:spPr>
        <p:txBody>
          <a:bodyPr wrap="square" rtlCol="0">
            <a:spAutoFit/>
          </a:bodyPr>
          <a:lstStyle/>
          <a:p>
            <a:pPr algn="r"/>
            <a:r>
              <a:rPr lang="en-GB" sz="1000" dirty="0">
                <a:solidFill>
                  <a:srgbClr val="000000"/>
                </a:solidFill>
              </a:rPr>
              <a:t>Guidance reference: Section 6.4, Table 6.2</a:t>
            </a:r>
          </a:p>
        </p:txBody>
      </p:sp>
      <p:sp>
        <p:nvSpPr>
          <p:cNvPr id="6" name="Slide Number Placeholder 5"/>
          <p:cNvSpPr>
            <a:spLocks noGrp="1"/>
          </p:cNvSpPr>
          <p:nvPr>
            <p:ph type="sldNum" sz="quarter" idx="12"/>
          </p:nvPr>
        </p:nvSpPr>
        <p:spPr/>
        <p:txBody>
          <a:bodyPr/>
          <a:lstStyle/>
          <a:p>
            <a:fld id="{40B12B77-50B0-4444-BE68-9A2AC473F5F8}" type="slidenum">
              <a:rPr lang="en-GB" smtClean="0"/>
              <a:t>27</a:t>
            </a:fld>
            <a:endParaRPr lang="en-GB"/>
          </a:p>
        </p:txBody>
      </p:sp>
    </p:spTree>
    <p:extLst>
      <p:ext uri="{BB962C8B-B14F-4D97-AF65-F5344CB8AC3E}">
        <p14:creationId xmlns:p14="http://schemas.microsoft.com/office/powerpoint/2010/main" val="173642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on time and hit deadlines</a:t>
            </a:r>
          </a:p>
        </p:txBody>
      </p:sp>
      <p:sp>
        <p:nvSpPr>
          <p:cNvPr id="3" name="Content Placeholder 2"/>
          <p:cNvSpPr>
            <a:spLocks noGrp="1"/>
          </p:cNvSpPr>
          <p:nvPr>
            <p:ph idx="1"/>
          </p:nvPr>
        </p:nvSpPr>
        <p:spPr>
          <a:xfrm>
            <a:off x="345354" y="1823980"/>
            <a:ext cx="11246877" cy="4351338"/>
          </a:xfrm>
        </p:spPr>
        <p:txBody>
          <a:bodyPr>
            <a:noAutofit/>
          </a:bodyPr>
          <a:lstStyle/>
          <a:p>
            <a:pPr marL="0" indent="0">
              <a:buNone/>
            </a:pPr>
            <a:r>
              <a:rPr lang="en-GB" sz="2000" b="1" dirty="0">
                <a:solidFill>
                  <a:srgbClr val="4C4383"/>
                </a:solidFill>
              </a:rPr>
              <a:t>Why?</a:t>
            </a:r>
          </a:p>
          <a:p>
            <a:pPr lvl="0">
              <a:lnSpc>
                <a:spcPct val="150000"/>
              </a:lnSpc>
              <a:buSzPct val="150000"/>
            </a:pPr>
            <a:r>
              <a:rPr lang="en-GB" sz="2000" dirty="0"/>
              <a:t>Early realisation of benefits</a:t>
            </a:r>
          </a:p>
          <a:p>
            <a:pPr lvl="0">
              <a:lnSpc>
                <a:spcPct val="150000"/>
              </a:lnSpc>
              <a:buSzPct val="150000"/>
            </a:pPr>
            <a:r>
              <a:rPr lang="en-GB" sz="2000" dirty="0"/>
              <a:t>Helps with planning</a:t>
            </a:r>
          </a:p>
          <a:p>
            <a:pPr lvl="0">
              <a:lnSpc>
                <a:spcPct val="150000"/>
              </a:lnSpc>
              <a:buSzPct val="150000"/>
            </a:pPr>
            <a:r>
              <a:rPr lang="en-GB" sz="2000" dirty="0"/>
              <a:t>Gives confidence</a:t>
            </a:r>
          </a:p>
          <a:p>
            <a:pPr lvl="0">
              <a:lnSpc>
                <a:spcPct val="150000"/>
              </a:lnSpc>
              <a:buSzPct val="150000"/>
            </a:pPr>
            <a:r>
              <a:rPr lang="en-GB" sz="2000" dirty="0"/>
              <a:t>There may be no choice</a:t>
            </a:r>
          </a:p>
          <a:p>
            <a:pPr lvl="0">
              <a:lnSpc>
                <a:spcPct val="150000"/>
              </a:lnSpc>
              <a:buSzPct val="150000"/>
            </a:pPr>
            <a:r>
              <a:rPr lang="en-GB" sz="2000" dirty="0"/>
              <a:t>Reduce the likelihood of cost overruns</a:t>
            </a:r>
          </a:p>
          <a:p>
            <a:pPr lvl="0">
              <a:lnSpc>
                <a:spcPct val="150000"/>
              </a:lnSpc>
              <a:buSzPct val="150000"/>
            </a:pPr>
            <a:r>
              <a:rPr lang="en-GB" sz="2000" dirty="0"/>
              <a:t>Improves </a:t>
            </a:r>
            <a:r>
              <a:rPr lang="en-GB" sz="2000" dirty="0" smtClean="0"/>
              <a:t>reputation</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6.4.1</a:t>
            </a:r>
          </a:p>
        </p:txBody>
      </p:sp>
      <p:pic>
        <p:nvPicPr>
          <p:cNvPr id="6" name="Picture 5">
            <a:extLst>
              <a:ext uri="{FF2B5EF4-FFF2-40B4-BE49-F238E27FC236}">
                <a16:creationId xmlns:a16="http://schemas.microsoft.com/office/drawing/2014/main" xmlns="" id="{182D7BEC-A97D-4A0A-A8A3-62FEB38F5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940" y="1458716"/>
            <a:ext cx="4739640" cy="4521696"/>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28</a:t>
            </a:fld>
            <a:endParaRPr lang="en-GB"/>
          </a:p>
        </p:txBody>
      </p:sp>
    </p:spTree>
    <p:extLst>
      <p:ext uri="{BB962C8B-B14F-4D97-AF65-F5344CB8AC3E}">
        <p14:creationId xmlns:p14="http://schemas.microsoft.com/office/powerpoint/2010/main" val="82097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Embrace change</a:t>
            </a:r>
          </a:p>
        </p:txBody>
      </p:sp>
      <p:sp>
        <p:nvSpPr>
          <p:cNvPr id="3" name="Content Placeholder 2"/>
          <p:cNvSpPr>
            <a:spLocks noGrp="1"/>
          </p:cNvSpPr>
          <p:nvPr>
            <p:ph idx="1"/>
          </p:nvPr>
        </p:nvSpPr>
        <p:spPr>
          <a:xfrm>
            <a:off x="345354" y="1823980"/>
            <a:ext cx="11246877" cy="4351338"/>
          </a:xfrm>
        </p:spPr>
        <p:txBody>
          <a:bodyPr>
            <a:noAutofit/>
          </a:bodyPr>
          <a:lstStyle/>
          <a:p>
            <a:pPr marL="0" indent="0">
              <a:buNone/>
            </a:pPr>
            <a:r>
              <a:rPr lang="en-GB" sz="2000" b="1" dirty="0">
                <a:solidFill>
                  <a:srgbClr val="4C4383"/>
                </a:solidFill>
              </a:rPr>
              <a:t>Why?</a:t>
            </a:r>
          </a:p>
          <a:p>
            <a:pPr>
              <a:lnSpc>
                <a:spcPct val="150000"/>
              </a:lnSpc>
              <a:buSzPct val="150000"/>
            </a:pPr>
            <a:r>
              <a:rPr lang="en-GB" sz="2000" dirty="0"/>
              <a:t>It is inevitable</a:t>
            </a:r>
          </a:p>
          <a:p>
            <a:pPr>
              <a:lnSpc>
                <a:spcPct val="150000"/>
              </a:lnSpc>
              <a:buSzPct val="150000"/>
            </a:pPr>
            <a:r>
              <a:rPr lang="en-GB" sz="2000" dirty="0"/>
              <a:t>A more accurate final product is more likely</a:t>
            </a:r>
          </a:p>
          <a:p>
            <a:pPr>
              <a:lnSpc>
                <a:spcPct val="150000"/>
              </a:lnSpc>
              <a:buSzPct val="150000"/>
            </a:pPr>
            <a:r>
              <a:rPr lang="en-GB" sz="2000" dirty="0"/>
              <a:t>Can be handled by flexing what is </a:t>
            </a:r>
            <a:r>
              <a:rPr lang="en-GB" sz="2000" dirty="0" smtClean="0"/>
              <a:t>delivered</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6.4.3</a:t>
            </a:r>
          </a:p>
        </p:txBody>
      </p:sp>
      <p:pic>
        <p:nvPicPr>
          <p:cNvPr id="6" name="Picture 5">
            <a:extLst>
              <a:ext uri="{FF2B5EF4-FFF2-40B4-BE49-F238E27FC236}">
                <a16:creationId xmlns:a16="http://schemas.microsoft.com/office/drawing/2014/main" xmlns="" id="{182D7BEC-A97D-4A0A-A8A3-62FEB38F5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76" y="2659380"/>
            <a:ext cx="3481104" cy="3321032"/>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29</a:t>
            </a:fld>
            <a:endParaRPr lang="en-GB"/>
          </a:p>
        </p:txBody>
      </p:sp>
    </p:spTree>
    <p:extLst>
      <p:ext uri="{BB962C8B-B14F-4D97-AF65-F5344CB8AC3E}">
        <p14:creationId xmlns:p14="http://schemas.microsoft.com/office/powerpoint/2010/main" val="393929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yourself</a:t>
            </a:r>
          </a:p>
        </p:txBody>
      </p:sp>
      <p:sp>
        <p:nvSpPr>
          <p:cNvPr id="3" name="Content Placeholder 2"/>
          <p:cNvSpPr>
            <a:spLocks noGrp="1"/>
          </p:cNvSpPr>
          <p:nvPr>
            <p:ph idx="1"/>
          </p:nvPr>
        </p:nvSpPr>
        <p:spPr>
          <a:xfrm>
            <a:off x="345354" y="1823980"/>
            <a:ext cx="11246877" cy="4351338"/>
          </a:xfrm>
        </p:spPr>
        <p:txBody>
          <a:bodyPr>
            <a:noAutofit/>
          </a:bodyPr>
          <a:lstStyle/>
          <a:p>
            <a:pPr marL="457200" indent="-457200">
              <a:lnSpc>
                <a:spcPct val="200000"/>
              </a:lnSpc>
              <a:buSzPct val="100000"/>
              <a:buFont typeface="+mj-lt"/>
              <a:buAutoNum type="arabicPeriod"/>
            </a:pPr>
            <a:r>
              <a:rPr lang="en-GB" sz="2000" b="1" dirty="0">
                <a:solidFill>
                  <a:schemeClr val="bg1">
                    <a:lumMod val="50000"/>
                  </a:schemeClr>
                </a:solidFill>
              </a:rPr>
              <a:t>Name (and company)</a:t>
            </a:r>
          </a:p>
          <a:p>
            <a:pPr marL="457200" indent="-457200">
              <a:lnSpc>
                <a:spcPct val="200000"/>
              </a:lnSpc>
              <a:buSzPct val="100000"/>
              <a:buFont typeface="+mj-lt"/>
              <a:buAutoNum type="arabicPeriod"/>
            </a:pPr>
            <a:r>
              <a:rPr lang="en-GB" sz="2000" b="1" dirty="0">
                <a:solidFill>
                  <a:schemeClr val="bg1">
                    <a:lumMod val="50000"/>
                  </a:schemeClr>
                </a:solidFill>
              </a:rPr>
              <a:t>Role</a:t>
            </a:r>
          </a:p>
          <a:p>
            <a:pPr marL="457200" indent="-457200">
              <a:lnSpc>
                <a:spcPct val="200000"/>
              </a:lnSpc>
              <a:buSzPct val="100000"/>
              <a:buFont typeface="+mj-lt"/>
              <a:buAutoNum type="arabicPeriod"/>
            </a:pPr>
            <a:r>
              <a:rPr lang="en-GB" sz="2000" b="1" dirty="0">
                <a:solidFill>
                  <a:schemeClr val="bg1">
                    <a:lumMod val="50000"/>
                  </a:schemeClr>
                </a:solidFill>
              </a:rPr>
              <a:t>Experience of PRINCE2</a:t>
            </a:r>
          </a:p>
          <a:p>
            <a:pPr marL="457200" indent="-457200">
              <a:lnSpc>
                <a:spcPct val="200000"/>
              </a:lnSpc>
              <a:buSzPct val="100000"/>
              <a:buFont typeface="+mj-lt"/>
              <a:buAutoNum type="arabicPeriod"/>
            </a:pPr>
            <a:r>
              <a:rPr lang="en-GB" sz="2000" b="1" dirty="0">
                <a:solidFill>
                  <a:schemeClr val="bg1">
                    <a:lumMod val="50000"/>
                  </a:schemeClr>
                </a:solidFill>
              </a:rPr>
              <a:t>Experience of agile</a:t>
            </a:r>
          </a:p>
          <a:p>
            <a:pPr marL="457200" indent="-457200">
              <a:lnSpc>
                <a:spcPct val="200000"/>
              </a:lnSpc>
              <a:buSzPct val="100000"/>
              <a:buFont typeface="+mj-lt"/>
              <a:buAutoNum type="arabicPeriod"/>
            </a:pPr>
            <a:r>
              <a:rPr lang="en-GB" sz="2000" b="1" dirty="0">
                <a:solidFill>
                  <a:schemeClr val="bg1">
                    <a:lumMod val="50000"/>
                  </a:schemeClr>
                </a:solidFill>
              </a:rPr>
              <a:t>Your objective for this course </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Slide Number Placeholder 4"/>
          <p:cNvSpPr>
            <a:spLocks noGrp="1"/>
          </p:cNvSpPr>
          <p:nvPr>
            <p:ph type="sldNum" sz="quarter" idx="12"/>
          </p:nvPr>
        </p:nvSpPr>
        <p:spPr/>
        <p:txBody>
          <a:bodyPr/>
          <a:lstStyle/>
          <a:p>
            <a:fld id="{40B12B77-50B0-4444-BE68-9A2AC473F5F8}" type="slidenum">
              <a:rPr lang="en-GB" smtClean="0"/>
              <a:t>3</a:t>
            </a:fld>
            <a:endParaRPr lang="en-GB"/>
          </a:p>
        </p:txBody>
      </p:sp>
    </p:spTree>
    <p:extLst>
      <p:ext uri="{BB962C8B-B14F-4D97-AF65-F5344CB8AC3E}">
        <p14:creationId xmlns:p14="http://schemas.microsoft.com/office/powerpoint/2010/main" val="4031899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 the level of Quality</a:t>
            </a:r>
          </a:p>
        </p:txBody>
      </p:sp>
      <p:sp>
        <p:nvSpPr>
          <p:cNvPr id="3" name="Content Placeholder 2"/>
          <p:cNvSpPr>
            <a:spLocks noGrp="1"/>
          </p:cNvSpPr>
          <p:nvPr>
            <p:ph idx="1"/>
          </p:nvPr>
        </p:nvSpPr>
        <p:spPr>
          <a:xfrm>
            <a:off x="345354" y="1823980"/>
            <a:ext cx="11246877" cy="4351338"/>
          </a:xfrm>
        </p:spPr>
        <p:txBody>
          <a:bodyPr>
            <a:noAutofit/>
          </a:bodyPr>
          <a:lstStyle/>
          <a:p>
            <a:pPr marL="0" indent="0">
              <a:buNone/>
            </a:pPr>
            <a:r>
              <a:rPr lang="en-GB" sz="2000" b="1" dirty="0">
                <a:solidFill>
                  <a:srgbClr val="4C4383"/>
                </a:solidFill>
              </a:rPr>
              <a:t>Why?</a:t>
            </a:r>
          </a:p>
          <a:p>
            <a:r>
              <a:rPr lang="en-GB" sz="2000" dirty="0"/>
              <a:t>To ensure that the appropriate level of quality is achieved</a:t>
            </a:r>
          </a:p>
          <a:p>
            <a:pPr lvl="1"/>
            <a:r>
              <a:rPr lang="en-GB" sz="2000" dirty="0"/>
              <a:t>And therefore the desired outcomes are possible </a:t>
            </a:r>
          </a:p>
          <a:p>
            <a:r>
              <a:rPr lang="en-GB" sz="2000" dirty="0"/>
              <a:t>Damaging effects result from:</a:t>
            </a:r>
          </a:p>
          <a:p>
            <a:pPr lvl="1">
              <a:buSzPct val="150000"/>
            </a:pPr>
            <a:r>
              <a:rPr lang="en-GB" sz="2000" dirty="0"/>
              <a:t>Reduced testing</a:t>
            </a:r>
          </a:p>
          <a:p>
            <a:pPr lvl="1">
              <a:buSzPct val="150000"/>
            </a:pPr>
            <a:r>
              <a:rPr lang="en-GB" sz="2000" dirty="0"/>
              <a:t>Incomplete documentation</a:t>
            </a:r>
          </a:p>
          <a:p>
            <a:pPr lvl="1">
              <a:buSzPct val="150000"/>
            </a:pPr>
            <a:r>
              <a:rPr lang="en-GB" sz="2000" dirty="0"/>
              <a:t>Sub-optimal design</a:t>
            </a:r>
          </a:p>
          <a:p>
            <a:pPr lvl="1">
              <a:buSzPct val="150000"/>
            </a:pPr>
            <a:r>
              <a:rPr lang="en-GB" sz="2000" dirty="0"/>
              <a:t>Lack of appropriate training</a:t>
            </a:r>
          </a:p>
          <a:p>
            <a:pPr lvl="1">
              <a:buSzPct val="150000"/>
            </a:pPr>
            <a:r>
              <a:rPr lang="en-GB" sz="2000" dirty="0"/>
              <a:t>Non-compliance to </a:t>
            </a:r>
            <a:r>
              <a:rPr lang="en-GB" sz="2000" dirty="0" smtClean="0"/>
              <a:t>standards</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6.4.2</a:t>
            </a:r>
          </a:p>
        </p:txBody>
      </p:sp>
      <p:pic>
        <p:nvPicPr>
          <p:cNvPr id="6" name="Picture 5">
            <a:extLst>
              <a:ext uri="{FF2B5EF4-FFF2-40B4-BE49-F238E27FC236}">
                <a16:creationId xmlns:a16="http://schemas.microsoft.com/office/drawing/2014/main" xmlns="" id="{182D7BEC-A97D-4A0A-A8A3-62FEB38F5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76" y="2659380"/>
            <a:ext cx="3481104" cy="3321032"/>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30</a:t>
            </a:fld>
            <a:endParaRPr lang="en-GB"/>
          </a:p>
        </p:txBody>
      </p:sp>
    </p:spTree>
    <p:extLst>
      <p:ext uri="{BB962C8B-B14F-4D97-AF65-F5344CB8AC3E}">
        <p14:creationId xmlns:p14="http://schemas.microsoft.com/office/powerpoint/2010/main" val="3575703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 teams stable</a:t>
            </a:r>
          </a:p>
        </p:txBody>
      </p:sp>
      <p:sp>
        <p:nvSpPr>
          <p:cNvPr id="3" name="Content Placeholder 2"/>
          <p:cNvSpPr>
            <a:spLocks noGrp="1"/>
          </p:cNvSpPr>
          <p:nvPr>
            <p:ph idx="1"/>
          </p:nvPr>
        </p:nvSpPr>
        <p:spPr>
          <a:xfrm>
            <a:off x="345355" y="1823980"/>
            <a:ext cx="7672122" cy="4351338"/>
          </a:xfrm>
        </p:spPr>
        <p:txBody>
          <a:bodyPr>
            <a:noAutofit/>
          </a:bodyPr>
          <a:lstStyle/>
          <a:p>
            <a:pPr marL="0" indent="0">
              <a:buNone/>
            </a:pPr>
            <a:r>
              <a:rPr lang="en-GB" sz="2000" b="1" dirty="0">
                <a:solidFill>
                  <a:srgbClr val="4C4383"/>
                </a:solidFill>
              </a:rPr>
              <a:t>Why?</a:t>
            </a:r>
          </a:p>
          <a:p>
            <a:r>
              <a:rPr lang="en-GB" sz="2000" dirty="0"/>
              <a:t>Agile favours self organising teams and informal communication</a:t>
            </a:r>
          </a:p>
          <a:p>
            <a:r>
              <a:rPr lang="en-GB" sz="2000" dirty="0"/>
              <a:t>Changing team members (in the short term) can have a detrimental effect:</a:t>
            </a:r>
          </a:p>
          <a:p>
            <a:pPr lvl="1">
              <a:buSzPct val="150000"/>
            </a:pPr>
            <a:r>
              <a:rPr lang="en-GB" sz="2000" dirty="0"/>
              <a:t>Time </a:t>
            </a:r>
            <a:r>
              <a:rPr lang="en-GB" sz="2000" dirty="0" smtClean="0"/>
              <a:t>spent </a:t>
            </a:r>
            <a:r>
              <a:rPr lang="en-GB" sz="2000" dirty="0"/>
              <a:t>bringing new team members up to speed</a:t>
            </a:r>
          </a:p>
          <a:p>
            <a:pPr lvl="1">
              <a:buSzPct val="150000"/>
            </a:pPr>
            <a:r>
              <a:rPr lang="en-GB" sz="2000" dirty="0"/>
              <a:t>Number of communication lines in the team </a:t>
            </a:r>
          </a:p>
          <a:p>
            <a:pPr marL="514350" lvl="1" indent="0">
              <a:buSzPct val="150000"/>
              <a:buNone/>
            </a:pPr>
            <a:r>
              <a:rPr lang="en-GB" sz="2000" dirty="0"/>
              <a:t>     grows exponentially</a:t>
            </a:r>
          </a:p>
          <a:p>
            <a:pPr lvl="1">
              <a:buSzPct val="150000"/>
            </a:pPr>
            <a:r>
              <a:rPr lang="en-GB" sz="2000" dirty="0"/>
              <a:t>An opportunity cost incurred to the areas providing the </a:t>
            </a:r>
          </a:p>
          <a:p>
            <a:pPr marL="514350" lvl="1" indent="0">
              <a:buSzPct val="150000"/>
              <a:buNone/>
            </a:pPr>
            <a:r>
              <a:rPr lang="en-GB" sz="2000" dirty="0"/>
              <a:t>    new people</a:t>
            </a:r>
          </a:p>
          <a:p>
            <a:pPr lvl="1">
              <a:buSzPct val="150000"/>
            </a:pPr>
            <a:r>
              <a:rPr lang="en-GB" sz="2000" dirty="0"/>
              <a:t>The team dynamics change and need to be </a:t>
            </a:r>
            <a:r>
              <a:rPr lang="en-GB" sz="2000" dirty="0" smtClean="0"/>
              <a:t>re-established</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6.4.4</a:t>
            </a:r>
          </a:p>
        </p:txBody>
      </p:sp>
      <p:pic>
        <p:nvPicPr>
          <p:cNvPr id="6" name="Picture 5">
            <a:extLst>
              <a:ext uri="{FF2B5EF4-FFF2-40B4-BE49-F238E27FC236}">
                <a16:creationId xmlns:a16="http://schemas.microsoft.com/office/drawing/2014/main" xmlns="" id="{182D7BEC-A97D-4A0A-A8A3-62FEB38F5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76" y="2659380"/>
            <a:ext cx="3481104" cy="3321032"/>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31</a:t>
            </a:fld>
            <a:endParaRPr lang="en-GB"/>
          </a:p>
        </p:txBody>
      </p:sp>
    </p:spTree>
    <p:extLst>
      <p:ext uri="{BB962C8B-B14F-4D97-AF65-F5344CB8AC3E}">
        <p14:creationId xmlns:p14="http://schemas.microsoft.com/office/powerpoint/2010/main" val="1940270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sz="3500" dirty="0"/>
              <a:t>Accept that the customer doesn’t need everything</a:t>
            </a:r>
          </a:p>
        </p:txBody>
      </p:sp>
      <p:sp>
        <p:nvSpPr>
          <p:cNvPr id="3" name="Content Placeholder 2"/>
          <p:cNvSpPr>
            <a:spLocks noGrp="1"/>
          </p:cNvSpPr>
          <p:nvPr>
            <p:ph idx="1"/>
          </p:nvPr>
        </p:nvSpPr>
        <p:spPr>
          <a:xfrm>
            <a:off x="345354" y="1823980"/>
            <a:ext cx="7535903" cy="4351338"/>
          </a:xfrm>
        </p:spPr>
        <p:txBody>
          <a:bodyPr>
            <a:noAutofit/>
          </a:bodyPr>
          <a:lstStyle/>
          <a:p>
            <a:pPr marL="0" indent="0">
              <a:buNone/>
            </a:pPr>
            <a:r>
              <a:rPr lang="en-GB" sz="2000" b="1" dirty="0">
                <a:solidFill>
                  <a:srgbClr val="4C4383"/>
                </a:solidFill>
              </a:rPr>
              <a:t>Why?</a:t>
            </a:r>
          </a:p>
          <a:p>
            <a:pPr>
              <a:buSzPct val="150000"/>
            </a:pPr>
            <a:r>
              <a:rPr lang="en-GB" sz="2000" dirty="0"/>
              <a:t>If compromise is necessary PRINCE2 Agile believes that the safest way to do this is by varying the features of a product</a:t>
            </a:r>
          </a:p>
          <a:p>
            <a:pPr>
              <a:buSzPct val="150000"/>
            </a:pPr>
            <a:r>
              <a:rPr lang="en-GB" sz="2000" dirty="0"/>
              <a:t>This is because:</a:t>
            </a:r>
          </a:p>
          <a:p>
            <a:pPr lvl="1">
              <a:buSzPct val="150000"/>
            </a:pPr>
            <a:r>
              <a:rPr lang="en-GB" sz="1950" dirty="0"/>
              <a:t>Usually, not everything defined at the start must be delivered</a:t>
            </a:r>
          </a:p>
          <a:p>
            <a:pPr lvl="1">
              <a:buSzPct val="150000"/>
            </a:pPr>
            <a:r>
              <a:rPr lang="en-GB" sz="2000" dirty="0"/>
              <a:t>Many functions and features are rarely, or never used</a:t>
            </a:r>
          </a:p>
          <a:p>
            <a:pPr lvl="1">
              <a:buSzPct val="150000"/>
            </a:pPr>
            <a:r>
              <a:rPr lang="en-GB" sz="2000" dirty="0"/>
              <a:t>This helps when trying to hit deadlines and protect the </a:t>
            </a:r>
          </a:p>
          <a:p>
            <a:pPr marL="514350" lvl="1" indent="0">
              <a:buSzPct val="150000"/>
              <a:buNone/>
            </a:pPr>
            <a:r>
              <a:rPr lang="en-GB" sz="2000" dirty="0"/>
              <a:t>     level of quality</a:t>
            </a:r>
          </a:p>
          <a:p>
            <a:pPr lvl="1">
              <a:buSzPct val="150000"/>
            </a:pPr>
            <a:r>
              <a:rPr lang="en-GB" sz="2000" dirty="0"/>
              <a:t>Delivers what the customer really wants more </a:t>
            </a:r>
            <a:r>
              <a:rPr lang="en-GB" sz="2000" dirty="0" smtClean="0"/>
              <a:t>quickly</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6.4.5</a:t>
            </a:r>
          </a:p>
        </p:txBody>
      </p:sp>
      <p:pic>
        <p:nvPicPr>
          <p:cNvPr id="6" name="Picture 5">
            <a:extLst>
              <a:ext uri="{FF2B5EF4-FFF2-40B4-BE49-F238E27FC236}">
                <a16:creationId xmlns:a16="http://schemas.microsoft.com/office/drawing/2014/main" xmlns="" id="{182D7BEC-A97D-4A0A-A8A3-62FEB38F5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76" y="2659380"/>
            <a:ext cx="3481104" cy="3321032"/>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32</a:t>
            </a:fld>
            <a:endParaRPr lang="en-GB"/>
          </a:p>
        </p:txBody>
      </p:sp>
    </p:spTree>
    <p:extLst>
      <p:ext uri="{BB962C8B-B14F-4D97-AF65-F5344CB8AC3E}">
        <p14:creationId xmlns:p14="http://schemas.microsoft.com/office/powerpoint/2010/main" val="329800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The appropriate balance</a:t>
            </a:r>
          </a:p>
        </p:txBody>
      </p:sp>
      <p:sp>
        <p:nvSpPr>
          <p:cNvPr id="3" name="Content Placeholder 2"/>
          <p:cNvSpPr>
            <a:spLocks noGrp="1"/>
          </p:cNvSpPr>
          <p:nvPr>
            <p:ph idx="1"/>
          </p:nvPr>
        </p:nvSpPr>
        <p:spPr>
          <a:xfrm>
            <a:off x="345354" y="1823980"/>
            <a:ext cx="11246877" cy="4351338"/>
          </a:xfrm>
        </p:spPr>
        <p:txBody>
          <a:bodyPr>
            <a:noAutofit/>
          </a:bodyPr>
          <a:lstStyle/>
          <a:p>
            <a:pPr marL="0" indent="0">
              <a:buSzPct val="150000"/>
              <a:buNone/>
            </a:pPr>
            <a:r>
              <a:rPr lang="en-GB" sz="2000" b="1" dirty="0">
                <a:solidFill>
                  <a:srgbClr val="4C4383"/>
                </a:solidFill>
              </a:rPr>
              <a:t>Is the holistic view understood?</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6.4.5, Figure 6.2</a:t>
            </a:r>
          </a:p>
        </p:txBody>
      </p:sp>
      <p:pic>
        <p:nvPicPr>
          <p:cNvPr id="7" name="Picture 6">
            <a:extLst>
              <a:ext uri="{FF2B5EF4-FFF2-40B4-BE49-F238E27FC236}">
                <a16:creationId xmlns:a16="http://schemas.microsoft.com/office/drawing/2014/main" xmlns="" id="{D72DA02A-BE64-4F11-95E1-57255628C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897" y="749564"/>
            <a:ext cx="9375790" cy="5666237"/>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40B12B77-50B0-4444-BE68-9A2AC473F5F8}" type="slidenum">
              <a:rPr lang="en-GB" smtClean="0"/>
              <a:t>33</a:t>
            </a:fld>
            <a:endParaRPr lang="en-GB"/>
          </a:p>
        </p:txBody>
      </p:sp>
    </p:spTree>
    <p:extLst>
      <p:ext uri="{BB962C8B-B14F-4D97-AF65-F5344CB8AC3E}">
        <p14:creationId xmlns:p14="http://schemas.microsoft.com/office/powerpoint/2010/main" val="249375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2577843" y="2449884"/>
            <a:ext cx="7036313" cy="2138363"/>
          </a:xfrm>
        </p:spPr>
        <p:txBody>
          <a:bodyPr>
            <a:normAutofit/>
          </a:bodyPr>
          <a:lstStyle/>
          <a:p>
            <a:pPr algn="ctr"/>
            <a:r>
              <a:rPr lang="en-GB" sz="4800" dirty="0" smtClean="0"/>
              <a:t>AGILE AND </a:t>
            </a:r>
            <a:br>
              <a:rPr lang="en-GB" sz="4800" dirty="0" smtClean="0"/>
            </a:br>
            <a:r>
              <a:rPr lang="en-GB" sz="4800" dirty="0" smtClean="0"/>
              <a:t>THE PRINCE2 </a:t>
            </a:r>
            <a:br>
              <a:rPr lang="en-GB" sz="4800" dirty="0" smtClean="0"/>
            </a:br>
            <a:r>
              <a:rPr lang="en-GB" sz="4800" dirty="0" smtClean="0"/>
              <a:t>PROCESSES</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34</a:t>
            </a:fld>
            <a:endParaRPr lang="en-GB"/>
          </a:p>
        </p:txBody>
      </p:sp>
    </p:spTree>
    <p:extLst>
      <p:ext uri="{BB962C8B-B14F-4D97-AF65-F5344CB8AC3E}">
        <p14:creationId xmlns:p14="http://schemas.microsoft.com/office/powerpoint/2010/main" val="2058916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and the PRINCE2 Processes</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Agile needs to be incorporated into all 7 processes</a:t>
            </a:r>
          </a:p>
          <a:p>
            <a:pPr>
              <a:lnSpc>
                <a:spcPct val="150000"/>
              </a:lnSpc>
              <a:buSzPct val="150000"/>
            </a:pPr>
            <a:r>
              <a:rPr lang="en-GB" sz="2000" dirty="0"/>
              <a:t>The amount of agile that is appropriate to each process does vary  </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52E808FC-F600-4505-81F8-40FE2E1E94C8}"/>
              </a:ext>
            </a:extLst>
          </p:cNvPr>
          <p:cNvSpPr txBox="1"/>
          <p:nvPr/>
        </p:nvSpPr>
        <p:spPr>
          <a:xfrm>
            <a:off x="8477952" y="6415801"/>
            <a:ext cx="3505643" cy="246221"/>
          </a:xfrm>
          <a:prstGeom prst="rect">
            <a:avLst/>
          </a:prstGeom>
          <a:noFill/>
        </p:spPr>
        <p:txBody>
          <a:bodyPr wrap="square" rtlCol="0">
            <a:spAutoFit/>
          </a:bodyPr>
          <a:lstStyle/>
          <a:p>
            <a:pPr algn="r"/>
            <a:r>
              <a:rPr lang="en-GB" sz="1000" dirty="0">
                <a:solidFill>
                  <a:srgbClr val="000000"/>
                </a:solidFill>
              </a:rPr>
              <a:t>Guidance reference: Section 16.2, Figure 16.2, Figure 16.3</a:t>
            </a:r>
          </a:p>
        </p:txBody>
      </p:sp>
      <p:pic>
        <p:nvPicPr>
          <p:cNvPr id="6" name="Picture 5">
            <a:extLst>
              <a:ext uri="{FF2B5EF4-FFF2-40B4-BE49-F238E27FC236}">
                <a16:creationId xmlns:a16="http://schemas.microsoft.com/office/drawing/2014/main" xmlns="" id="{53158157-019C-4590-BD43-0F6C855D9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812" y="3339617"/>
            <a:ext cx="5259426" cy="2657050"/>
          </a:xfrm>
          <a:prstGeom prst="rect">
            <a:avLst/>
          </a:prstGeom>
        </p:spPr>
      </p:pic>
      <p:pic>
        <p:nvPicPr>
          <p:cNvPr id="7" name="Picture 6">
            <a:extLst>
              <a:ext uri="{FF2B5EF4-FFF2-40B4-BE49-F238E27FC236}">
                <a16:creationId xmlns:a16="http://schemas.microsoft.com/office/drawing/2014/main" xmlns="" id="{A6604081-F735-4A79-8EA8-3C470844B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364" y="3639329"/>
            <a:ext cx="5228242" cy="2357338"/>
          </a:xfrm>
          <a:prstGeom prst="rect">
            <a:avLst/>
          </a:prstGeom>
        </p:spPr>
      </p:pic>
      <p:sp>
        <p:nvSpPr>
          <p:cNvPr id="8" name="Slide Number Placeholder 7"/>
          <p:cNvSpPr>
            <a:spLocks noGrp="1"/>
          </p:cNvSpPr>
          <p:nvPr>
            <p:ph type="sldNum" sz="quarter" idx="12"/>
          </p:nvPr>
        </p:nvSpPr>
        <p:spPr/>
        <p:txBody>
          <a:bodyPr/>
          <a:lstStyle/>
          <a:p>
            <a:fld id="{40B12B77-50B0-4444-BE68-9A2AC473F5F8}" type="slidenum">
              <a:rPr lang="en-GB" smtClean="0"/>
              <a:t>35</a:t>
            </a:fld>
            <a:endParaRPr lang="en-GB"/>
          </a:p>
        </p:txBody>
      </p:sp>
    </p:spTree>
    <p:extLst>
      <p:ext uri="{BB962C8B-B14F-4D97-AF65-F5344CB8AC3E}">
        <p14:creationId xmlns:p14="http://schemas.microsoft.com/office/powerpoint/2010/main" val="3299817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Relating agile processes to PRINCE2 processes</a:t>
            </a:r>
          </a:p>
        </p:txBody>
      </p:sp>
      <p:sp>
        <p:nvSpPr>
          <p:cNvPr id="5" name="TextBox 4">
            <a:extLst>
              <a:ext uri="{FF2B5EF4-FFF2-40B4-BE49-F238E27FC236}">
                <a16:creationId xmlns:a16="http://schemas.microsoft.com/office/drawing/2014/main" xmlns="" id="{CBF5776B-A9CC-4038-9981-1DFFF2A341B5}"/>
              </a:ext>
            </a:extLst>
          </p:cNvPr>
          <p:cNvSpPr txBox="1"/>
          <p:nvPr/>
        </p:nvSpPr>
        <p:spPr>
          <a:xfrm>
            <a:off x="8890544" y="6415801"/>
            <a:ext cx="3236686" cy="246221"/>
          </a:xfrm>
          <a:prstGeom prst="rect">
            <a:avLst/>
          </a:prstGeom>
          <a:noFill/>
        </p:spPr>
        <p:txBody>
          <a:bodyPr wrap="square" rtlCol="0">
            <a:spAutoFit/>
          </a:bodyPr>
          <a:lstStyle/>
          <a:p>
            <a:pPr algn="r"/>
            <a:r>
              <a:rPr lang="en-GB" sz="1000" dirty="0">
                <a:solidFill>
                  <a:srgbClr val="000000"/>
                </a:solidFill>
              </a:rPr>
              <a:t>Guidance reference: Section 16.2, Figure 16.4</a:t>
            </a:r>
          </a:p>
        </p:txBody>
      </p:sp>
      <p:pic>
        <p:nvPicPr>
          <p:cNvPr id="8" name="Picture 7">
            <a:extLst>
              <a:ext uri="{FF2B5EF4-FFF2-40B4-BE49-F238E27FC236}">
                <a16:creationId xmlns:a16="http://schemas.microsoft.com/office/drawing/2014/main" xmlns="" id="{B07A7E12-EE50-4114-93A0-F046194D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48859"/>
          <a:stretch/>
        </p:blipFill>
        <p:spPr>
          <a:xfrm>
            <a:off x="2173556" y="1478500"/>
            <a:ext cx="8171822" cy="4473120"/>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r>
              <a:rPr lang="en-GB" smtClean="0"/>
              <a:t>CONFIDENTIAL</a:t>
            </a:r>
            <a:endParaRPr lang="en-GB" dirty="0"/>
          </a:p>
        </p:txBody>
      </p:sp>
      <p:sp>
        <p:nvSpPr>
          <p:cNvPr id="4" name="Slide Number Placeholder 3"/>
          <p:cNvSpPr>
            <a:spLocks noGrp="1"/>
          </p:cNvSpPr>
          <p:nvPr>
            <p:ph type="sldNum" sz="quarter" idx="12"/>
          </p:nvPr>
        </p:nvSpPr>
        <p:spPr/>
        <p:txBody>
          <a:bodyPr/>
          <a:lstStyle/>
          <a:p>
            <a:fld id="{40B12B77-50B0-4444-BE68-9A2AC473F5F8}" type="slidenum">
              <a:rPr lang="en-GB" smtClean="0"/>
              <a:t>36</a:t>
            </a:fld>
            <a:endParaRPr lang="en-GB"/>
          </a:p>
        </p:txBody>
      </p:sp>
    </p:spTree>
    <p:extLst>
      <p:ext uri="{BB962C8B-B14F-4D97-AF65-F5344CB8AC3E}">
        <p14:creationId xmlns:p14="http://schemas.microsoft.com/office/powerpoint/2010/main" val="2461605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Relating agile processes to PRINCE2 processes</a:t>
            </a:r>
          </a:p>
        </p:txBody>
      </p:sp>
      <p:sp>
        <p:nvSpPr>
          <p:cNvPr id="5" name="TextBox 4">
            <a:extLst>
              <a:ext uri="{FF2B5EF4-FFF2-40B4-BE49-F238E27FC236}">
                <a16:creationId xmlns:a16="http://schemas.microsoft.com/office/drawing/2014/main" xmlns="" id="{CBF5776B-A9CC-4038-9981-1DFFF2A341B5}"/>
              </a:ext>
            </a:extLst>
          </p:cNvPr>
          <p:cNvSpPr txBox="1"/>
          <p:nvPr/>
        </p:nvSpPr>
        <p:spPr>
          <a:xfrm>
            <a:off x="8890544" y="6415801"/>
            <a:ext cx="3236686" cy="246221"/>
          </a:xfrm>
          <a:prstGeom prst="rect">
            <a:avLst/>
          </a:prstGeom>
          <a:noFill/>
        </p:spPr>
        <p:txBody>
          <a:bodyPr wrap="square" rtlCol="0">
            <a:spAutoFit/>
          </a:bodyPr>
          <a:lstStyle/>
          <a:p>
            <a:pPr algn="r"/>
            <a:r>
              <a:rPr lang="en-GB" sz="1000" dirty="0">
                <a:solidFill>
                  <a:srgbClr val="000000"/>
                </a:solidFill>
              </a:rPr>
              <a:t>Guidance reference: Section 16.2, Figure 16.4</a:t>
            </a:r>
          </a:p>
        </p:txBody>
      </p:sp>
      <p:pic>
        <p:nvPicPr>
          <p:cNvPr id="8" name="Picture 7">
            <a:extLst>
              <a:ext uri="{FF2B5EF4-FFF2-40B4-BE49-F238E27FC236}">
                <a16:creationId xmlns:a16="http://schemas.microsoft.com/office/drawing/2014/main" xmlns="" id="{B07A7E12-EE50-4114-93A0-F046194D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610" b="-3389"/>
          <a:stretch/>
        </p:blipFill>
        <p:spPr>
          <a:xfrm>
            <a:off x="2004240" y="1735931"/>
            <a:ext cx="8183519" cy="4360069"/>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r>
              <a:rPr lang="en-GB" smtClean="0"/>
              <a:t>CONFIDENTIAL</a:t>
            </a:r>
            <a:endParaRPr lang="en-GB" dirty="0"/>
          </a:p>
        </p:txBody>
      </p:sp>
      <p:sp>
        <p:nvSpPr>
          <p:cNvPr id="4" name="Slide Number Placeholder 3"/>
          <p:cNvSpPr>
            <a:spLocks noGrp="1"/>
          </p:cNvSpPr>
          <p:nvPr>
            <p:ph type="sldNum" sz="quarter" idx="12"/>
          </p:nvPr>
        </p:nvSpPr>
        <p:spPr/>
        <p:txBody>
          <a:bodyPr/>
          <a:lstStyle/>
          <a:p>
            <a:fld id="{40B12B77-50B0-4444-BE68-9A2AC473F5F8}" type="slidenum">
              <a:rPr lang="en-GB" smtClean="0"/>
              <a:t>37</a:t>
            </a:fld>
            <a:endParaRPr lang="en-GB"/>
          </a:p>
        </p:txBody>
      </p:sp>
    </p:spTree>
    <p:extLst>
      <p:ext uri="{BB962C8B-B14F-4D97-AF65-F5344CB8AC3E}">
        <p14:creationId xmlns:p14="http://schemas.microsoft.com/office/powerpoint/2010/main" val="521690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Starting up a Project and Initiating a Project </a:t>
            </a:r>
          </a:p>
        </p:txBody>
      </p:sp>
      <p:sp>
        <p:nvSpPr>
          <p:cNvPr id="3" name="Content Placeholder 2"/>
          <p:cNvSpPr>
            <a:spLocks noGrp="1"/>
          </p:cNvSpPr>
          <p:nvPr>
            <p:ph idx="1"/>
          </p:nvPr>
        </p:nvSpPr>
        <p:spPr>
          <a:xfrm>
            <a:off x="3183147" y="1823980"/>
            <a:ext cx="8409084" cy="4351338"/>
          </a:xfrm>
        </p:spPr>
        <p:txBody>
          <a:bodyPr>
            <a:noAutofit/>
          </a:bodyPr>
          <a:lstStyle/>
          <a:p>
            <a:r>
              <a:rPr lang="en-GB" sz="2000" dirty="0">
                <a:solidFill>
                  <a:schemeClr val="bg1">
                    <a:lumMod val="50000"/>
                  </a:schemeClr>
                </a:solidFill>
              </a:rPr>
              <a:t>Up-front work – how much is done?</a:t>
            </a:r>
          </a:p>
          <a:p>
            <a:pPr lvl="1">
              <a:buSzPct val="100000"/>
            </a:pPr>
            <a:r>
              <a:rPr lang="en-GB" sz="2000" dirty="0">
                <a:solidFill>
                  <a:schemeClr val="bg1">
                    <a:lumMod val="50000"/>
                  </a:schemeClr>
                </a:solidFill>
              </a:rPr>
              <a:t>emergence</a:t>
            </a:r>
          </a:p>
          <a:p>
            <a:pPr lvl="1">
              <a:buSzPct val="100000"/>
            </a:pPr>
            <a:r>
              <a:rPr lang="en-GB" sz="2000" dirty="0">
                <a:solidFill>
                  <a:schemeClr val="bg1">
                    <a:lumMod val="50000"/>
                  </a:schemeClr>
                </a:solidFill>
              </a:rPr>
              <a:t>what constitutes ‘enough’</a:t>
            </a:r>
          </a:p>
          <a:p>
            <a:r>
              <a:rPr lang="en-GB" sz="2000" dirty="0">
                <a:solidFill>
                  <a:schemeClr val="bg1">
                    <a:lumMod val="50000"/>
                  </a:schemeClr>
                </a:solidFill>
              </a:rPr>
              <a:t>Visioning and chartering</a:t>
            </a:r>
          </a:p>
          <a:p>
            <a:r>
              <a:rPr lang="en-GB" sz="2000" dirty="0">
                <a:solidFill>
                  <a:schemeClr val="bg1">
                    <a:lumMod val="50000"/>
                  </a:schemeClr>
                </a:solidFill>
              </a:rPr>
              <a:t>Sprint zero, discovery</a:t>
            </a:r>
          </a:p>
          <a:p>
            <a:r>
              <a:rPr lang="en-GB" sz="2000" dirty="0">
                <a:solidFill>
                  <a:schemeClr val="bg1">
                    <a:lumMod val="50000"/>
                  </a:schemeClr>
                </a:solidFill>
              </a:rPr>
              <a:t>Starting with a </a:t>
            </a:r>
            <a:r>
              <a:rPr lang="en-GB" sz="2000" dirty="0" smtClean="0">
                <a:solidFill>
                  <a:schemeClr val="bg1">
                    <a:lumMod val="50000"/>
                  </a:schemeClr>
                </a:solidFill>
              </a:rPr>
              <a:t>backlog</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25.5.2, Table 25.3</a:t>
            </a:r>
          </a:p>
        </p:txBody>
      </p:sp>
      <p:pic>
        <p:nvPicPr>
          <p:cNvPr id="8" name="Picture 7">
            <a:extLst>
              <a:ext uri="{FF2B5EF4-FFF2-40B4-BE49-F238E27FC236}">
                <a16:creationId xmlns:a16="http://schemas.microsoft.com/office/drawing/2014/main" xmlns="" id="{80EAF00A-9B1F-4407-9A08-562E7E4CC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9" name="Rectangle 8">
            <a:extLst>
              <a:ext uri="{FF2B5EF4-FFF2-40B4-BE49-F238E27FC236}">
                <a16:creationId xmlns:a16="http://schemas.microsoft.com/office/drawing/2014/main" xmlns="" id="{6E53C39C-739C-410B-B7F7-87DFE610C0E1}"/>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you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may find</a:t>
            </a:r>
          </a:p>
        </p:txBody>
      </p:sp>
      <p:sp>
        <p:nvSpPr>
          <p:cNvPr id="6" name="Slide Number Placeholder 5"/>
          <p:cNvSpPr>
            <a:spLocks noGrp="1"/>
          </p:cNvSpPr>
          <p:nvPr>
            <p:ph type="sldNum" sz="quarter" idx="12"/>
          </p:nvPr>
        </p:nvSpPr>
        <p:spPr/>
        <p:txBody>
          <a:bodyPr/>
          <a:lstStyle/>
          <a:p>
            <a:fld id="{40B12B77-50B0-4444-BE68-9A2AC473F5F8}" type="slidenum">
              <a:rPr lang="en-GB" smtClean="0"/>
              <a:t>38</a:t>
            </a:fld>
            <a:endParaRPr lang="en-GB"/>
          </a:p>
        </p:txBody>
      </p:sp>
    </p:spTree>
    <p:extLst>
      <p:ext uri="{BB962C8B-B14F-4D97-AF65-F5344CB8AC3E}">
        <p14:creationId xmlns:p14="http://schemas.microsoft.com/office/powerpoint/2010/main" val="3564218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Starting up a Project and Initiating a Project </a:t>
            </a:r>
          </a:p>
        </p:txBody>
      </p:sp>
      <p:sp>
        <p:nvSpPr>
          <p:cNvPr id="3" name="Content Placeholder 2"/>
          <p:cNvSpPr>
            <a:spLocks noGrp="1"/>
          </p:cNvSpPr>
          <p:nvPr>
            <p:ph idx="1"/>
          </p:nvPr>
        </p:nvSpPr>
        <p:spPr>
          <a:xfrm>
            <a:off x="2976877" y="1634199"/>
            <a:ext cx="9456917" cy="3947092"/>
          </a:xfrm>
        </p:spPr>
        <p:txBody>
          <a:bodyPr>
            <a:noAutofit/>
          </a:bodyPr>
          <a:lstStyle/>
          <a:p>
            <a:r>
              <a:rPr lang="en-GB" sz="2000" dirty="0">
                <a:solidFill>
                  <a:schemeClr val="bg1">
                    <a:lumMod val="50000"/>
                  </a:schemeClr>
                </a:solidFill>
              </a:rPr>
              <a:t>Assess the level of uncertainty</a:t>
            </a:r>
          </a:p>
          <a:p>
            <a:pPr lvl="1"/>
            <a:r>
              <a:rPr lang="en-GB" sz="2000" dirty="0" err="1">
                <a:solidFill>
                  <a:schemeClr val="bg1">
                    <a:lumMod val="50000"/>
                  </a:schemeClr>
                </a:solidFill>
              </a:rPr>
              <a:t>Cynefin</a:t>
            </a:r>
            <a:endParaRPr lang="en-GB" sz="2000" dirty="0">
              <a:solidFill>
                <a:schemeClr val="bg1">
                  <a:lumMod val="50000"/>
                </a:schemeClr>
              </a:solidFill>
            </a:endParaRPr>
          </a:p>
          <a:p>
            <a:r>
              <a:rPr lang="en-GB" sz="2000" dirty="0">
                <a:solidFill>
                  <a:schemeClr val="bg1">
                    <a:lumMod val="50000"/>
                  </a:schemeClr>
                </a:solidFill>
              </a:rPr>
              <a:t>Assess the agile environment</a:t>
            </a:r>
          </a:p>
          <a:p>
            <a:pPr lvl="1"/>
            <a:r>
              <a:rPr lang="en-GB" sz="2000" dirty="0" err="1">
                <a:solidFill>
                  <a:schemeClr val="bg1">
                    <a:lumMod val="50000"/>
                  </a:schemeClr>
                </a:solidFill>
              </a:rPr>
              <a:t>Agilometer</a:t>
            </a:r>
            <a:r>
              <a:rPr lang="en-GB" sz="2000" dirty="0">
                <a:solidFill>
                  <a:schemeClr val="bg1">
                    <a:lumMod val="50000"/>
                  </a:schemeClr>
                </a:solidFill>
              </a:rPr>
              <a:t> </a:t>
            </a:r>
          </a:p>
          <a:p>
            <a:r>
              <a:rPr lang="en-GB" sz="2000" dirty="0">
                <a:solidFill>
                  <a:schemeClr val="bg1">
                    <a:lumMod val="50000"/>
                  </a:schemeClr>
                </a:solidFill>
              </a:rPr>
              <a:t>Define things at the right level</a:t>
            </a:r>
          </a:p>
          <a:p>
            <a:pPr lvl="1"/>
            <a:r>
              <a:rPr lang="en-GB" sz="2000" dirty="0">
                <a:solidFill>
                  <a:schemeClr val="bg1">
                    <a:lumMod val="50000"/>
                  </a:schemeClr>
                </a:solidFill>
              </a:rPr>
              <a:t>Outputs, Outcomes and Benefits</a:t>
            </a:r>
          </a:p>
          <a:p>
            <a:pPr lvl="1"/>
            <a:r>
              <a:rPr lang="en-GB" sz="2000" dirty="0">
                <a:solidFill>
                  <a:schemeClr val="bg1">
                    <a:lumMod val="50000"/>
                  </a:schemeClr>
                </a:solidFill>
              </a:rPr>
              <a:t>Project product description</a:t>
            </a:r>
          </a:p>
          <a:p>
            <a:pPr lvl="1"/>
            <a:r>
              <a:rPr lang="en-GB" sz="2000" dirty="0">
                <a:solidFill>
                  <a:schemeClr val="bg1">
                    <a:lumMod val="50000"/>
                  </a:schemeClr>
                </a:solidFill>
              </a:rPr>
              <a:t>High level requirements</a:t>
            </a:r>
          </a:p>
          <a:p>
            <a:r>
              <a:rPr lang="en-GB" sz="2000" dirty="0">
                <a:solidFill>
                  <a:schemeClr val="bg1">
                    <a:lumMod val="50000"/>
                  </a:schemeClr>
                </a:solidFill>
              </a:rPr>
              <a:t>Define things in the right way</a:t>
            </a:r>
          </a:p>
          <a:p>
            <a:pPr lvl="1"/>
            <a:r>
              <a:rPr lang="en-GB" sz="2000" dirty="0">
                <a:solidFill>
                  <a:schemeClr val="bg1">
                    <a:lumMod val="50000"/>
                  </a:schemeClr>
                </a:solidFill>
              </a:rPr>
              <a:t>To enable agile to work </a:t>
            </a:r>
            <a:r>
              <a:rPr lang="en-GB" sz="2000" dirty="0" smtClean="0">
                <a:solidFill>
                  <a:schemeClr val="bg1">
                    <a:lumMod val="50000"/>
                  </a:schemeClr>
                </a:solidFill>
              </a:rPr>
              <a:t>easier, </a:t>
            </a:r>
            <a:r>
              <a:rPr lang="en-GB" sz="2000" dirty="0">
                <a:solidFill>
                  <a:schemeClr val="bg1">
                    <a:lumMod val="50000"/>
                  </a:schemeClr>
                </a:solidFill>
              </a:rPr>
              <a:t>e.g. outcome focussed</a:t>
            </a:r>
          </a:p>
          <a:p>
            <a:r>
              <a:rPr lang="en-GB" sz="2000" dirty="0">
                <a:solidFill>
                  <a:schemeClr val="bg1">
                    <a:lumMod val="50000"/>
                  </a:schemeClr>
                </a:solidFill>
              </a:rPr>
              <a:t>Set the project up in an appropriate manner</a:t>
            </a:r>
          </a:p>
          <a:p>
            <a:pPr lvl="1"/>
            <a:r>
              <a:rPr lang="en-GB" sz="2000" dirty="0">
                <a:solidFill>
                  <a:schemeClr val="bg1">
                    <a:lumMod val="50000"/>
                  </a:schemeClr>
                </a:solidFill>
              </a:rPr>
              <a:t>Integrating with agile </a:t>
            </a:r>
            <a:r>
              <a:rPr lang="en-GB" sz="2000" dirty="0" smtClean="0">
                <a:solidFill>
                  <a:schemeClr val="bg1">
                    <a:lumMod val="50000"/>
                  </a:schemeClr>
                </a:solidFill>
              </a:rPr>
              <a:t>teams, e.g. </a:t>
            </a:r>
            <a:r>
              <a:rPr lang="en-GB" sz="2000" dirty="0">
                <a:solidFill>
                  <a:schemeClr val="bg1">
                    <a:lumMod val="50000"/>
                  </a:schemeClr>
                </a:solidFill>
              </a:rPr>
              <a:t>role names	</a:t>
            </a:r>
          </a:p>
          <a:p>
            <a:pPr lvl="1"/>
            <a:r>
              <a:rPr lang="en-GB" sz="2000" dirty="0">
                <a:solidFill>
                  <a:schemeClr val="bg1">
                    <a:lumMod val="50000"/>
                  </a:schemeClr>
                </a:solidFill>
              </a:rPr>
              <a:t>Impact of frequent releases of products to enable and provide </a:t>
            </a:r>
            <a:r>
              <a:rPr lang="en-GB" sz="2000" dirty="0" smtClean="0">
                <a:solidFill>
                  <a:schemeClr val="bg1">
                    <a:lumMod val="50000"/>
                  </a:schemeClr>
                </a:solidFill>
              </a:rPr>
              <a:t>benefits</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17.3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to do</a:t>
            </a:r>
          </a:p>
        </p:txBody>
      </p:sp>
      <p:sp>
        <p:nvSpPr>
          <p:cNvPr id="8" name="Slide Number Placeholder 7"/>
          <p:cNvSpPr>
            <a:spLocks noGrp="1"/>
          </p:cNvSpPr>
          <p:nvPr>
            <p:ph type="sldNum" sz="quarter" idx="12"/>
          </p:nvPr>
        </p:nvSpPr>
        <p:spPr/>
        <p:txBody>
          <a:bodyPr/>
          <a:lstStyle/>
          <a:p>
            <a:fld id="{40B12B77-50B0-4444-BE68-9A2AC473F5F8}" type="slidenum">
              <a:rPr lang="en-GB" smtClean="0"/>
              <a:t>39</a:t>
            </a:fld>
            <a:endParaRPr lang="en-GB"/>
          </a:p>
        </p:txBody>
      </p:sp>
    </p:spTree>
    <p:extLst>
      <p:ext uri="{BB962C8B-B14F-4D97-AF65-F5344CB8AC3E}">
        <p14:creationId xmlns:p14="http://schemas.microsoft.com/office/powerpoint/2010/main" val="179605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OBJECTIVES</a:t>
            </a:r>
          </a:p>
        </p:txBody>
      </p:sp>
      <p:sp>
        <p:nvSpPr>
          <p:cNvPr id="3" name="Content Placeholder 2"/>
          <p:cNvSpPr>
            <a:spLocks noGrp="1"/>
          </p:cNvSpPr>
          <p:nvPr>
            <p:ph idx="1"/>
          </p:nvPr>
        </p:nvSpPr>
        <p:spPr>
          <a:xfrm>
            <a:off x="345354" y="1823980"/>
            <a:ext cx="11237045" cy="4351338"/>
          </a:xfrm>
        </p:spPr>
        <p:txBody>
          <a:bodyPr>
            <a:noAutofit/>
          </a:bodyPr>
          <a:lstStyle/>
          <a:p>
            <a:pPr marL="360000" lvl="1" indent="-360000">
              <a:lnSpc>
                <a:spcPct val="150000"/>
              </a:lnSpc>
              <a:buSzPct val="100000"/>
              <a:buFont typeface="+mj-lt"/>
              <a:buAutoNum type="arabicPeriod"/>
            </a:pPr>
            <a:r>
              <a:rPr lang="en-GB" sz="2000" dirty="0"/>
              <a:t>Understand the basic concepts of common agile ways of working</a:t>
            </a:r>
          </a:p>
          <a:p>
            <a:pPr marL="360000" lvl="1" indent="-360000">
              <a:lnSpc>
                <a:spcPct val="150000"/>
              </a:lnSpc>
              <a:buSzPct val="100000"/>
              <a:buFont typeface="+mj-lt"/>
              <a:buAutoNum type="arabicPeriod"/>
            </a:pPr>
            <a:r>
              <a:rPr lang="en-GB" sz="2000" dirty="0"/>
              <a:t>Understand the purpose and context for </a:t>
            </a:r>
            <a:r>
              <a:rPr lang="en-GB" sz="2000" dirty="0" smtClean="0"/>
              <a:t>combining </a:t>
            </a:r>
            <a:r>
              <a:rPr lang="en-GB" sz="2000" dirty="0"/>
              <a:t>PRINCE2 and </a:t>
            </a:r>
            <a:r>
              <a:rPr lang="en-GB" sz="2000" dirty="0" smtClean="0"/>
              <a:t>agile ways </a:t>
            </a:r>
            <a:r>
              <a:rPr lang="en-GB" sz="2000" dirty="0"/>
              <a:t>of working</a:t>
            </a:r>
          </a:p>
          <a:p>
            <a:pPr marL="360000" lvl="1" indent="-360000">
              <a:lnSpc>
                <a:spcPct val="150000"/>
              </a:lnSpc>
              <a:buSzPct val="100000"/>
              <a:buFont typeface="+mj-lt"/>
              <a:buAutoNum type="arabicPeriod"/>
            </a:pPr>
            <a:r>
              <a:rPr lang="en-GB" sz="2000" dirty="0"/>
              <a:t>Be able to apply and evaluate the focus areas to a project in an agile context</a:t>
            </a:r>
          </a:p>
          <a:p>
            <a:pPr marL="360000" lvl="1" indent="-360000">
              <a:lnSpc>
                <a:spcPct val="150000"/>
              </a:lnSpc>
              <a:buSzPct val="100000"/>
              <a:buFont typeface="+mj-lt"/>
              <a:buAutoNum type="arabicPeriod"/>
            </a:pPr>
            <a:r>
              <a:rPr lang="en-GB" sz="2000" dirty="0"/>
              <a:t>Be able to fix and flex the six aspects of a project in an agile context</a:t>
            </a:r>
          </a:p>
          <a:p>
            <a:pPr marL="360000" lvl="1" indent="-360000">
              <a:lnSpc>
                <a:spcPct val="150000"/>
              </a:lnSpc>
              <a:buSzPct val="100000"/>
              <a:buFont typeface="+mj-lt"/>
              <a:buAutoNum type="arabicPeriod"/>
            </a:pPr>
            <a:r>
              <a:rPr lang="en-GB" sz="2000" dirty="0"/>
              <a:t>Apply the PRINCE2 principles and tailor the themes, processes and management </a:t>
            </a:r>
            <a:r>
              <a:rPr lang="en-GB" sz="2000" dirty="0" smtClean="0"/>
              <a:t>products </a:t>
            </a:r>
            <a:br>
              <a:rPr lang="en-GB" sz="2000" dirty="0" smtClean="0"/>
            </a:br>
            <a:r>
              <a:rPr lang="en-GB" sz="2000" dirty="0" smtClean="0"/>
              <a:t>to </a:t>
            </a:r>
            <a:r>
              <a:rPr lang="en-GB" sz="2000" dirty="0"/>
              <a:t>a project in an agile context</a:t>
            </a:r>
          </a:p>
          <a:p>
            <a:pPr marL="360000" lvl="1" indent="-360000">
              <a:lnSpc>
                <a:spcPct val="150000"/>
              </a:lnSpc>
              <a:buSzPct val="100000"/>
              <a:buFont typeface="+mj-lt"/>
              <a:buAutoNum type="arabicPeriod"/>
            </a:pPr>
            <a:r>
              <a:rPr lang="en-GB" sz="2000" dirty="0"/>
              <a:t>To learn through the use of theory and practical exercises</a:t>
            </a:r>
          </a:p>
          <a:p>
            <a:pPr marL="360000" lvl="1" indent="-360000">
              <a:lnSpc>
                <a:spcPct val="150000"/>
              </a:lnSpc>
              <a:buSzPct val="100000"/>
              <a:buFont typeface="+mj-lt"/>
              <a:buAutoNum type="arabicPeriod"/>
            </a:pPr>
            <a:r>
              <a:rPr lang="en-GB" sz="2000" dirty="0"/>
              <a:t>To prepare delegates for the PRINCE2 Agile Practitioner exam</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Slide Number Placeholder 4"/>
          <p:cNvSpPr>
            <a:spLocks noGrp="1"/>
          </p:cNvSpPr>
          <p:nvPr>
            <p:ph type="sldNum" sz="quarter" idx="12"/>
          </p:nvPr>
        </p:nvSpPr>
        <p:spPr/>
        <p:txBody>
          <a:bodyPr/>
          <a:lstStyle/>
          <a:p>
            <a:fld id="{40B12B77-50B0-4444-BE68-9A2AC473F5F8}" type="slidenum">
              <a:rPr lang="en-GB" smtClean="0"/>
              <a:t>4</a:t>
            </a:fld>
            <a:endParaRPr lang="en-GB"/>
          </a:p>
        </p:txBody>
      </p:sp>
    </p:spTree>
    <p:extLst>
      <p:ext uri="{BB962C8B-B14F-4D97-AF65-F5344CB8AC3E}">
        <p14:creationId xmlns:p14="http://schemas.microsoft.com/office/powerpoint/2010/main" val="10563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Starting up a Project and Initiating a Project </a:t>
            </a:r>
          </a:p>
        </p:txBody>
      </p:sp>
      <p:sp>
        <p:nvSpPr>
          <p:cNvPr id="3" name="Content Placeholder 2"/>
          <p:cNvSpPr>
            <a:spLocks noGrp="1"/>
          </p:cNvSpPr>
          <p:nvPr>
            <p:ph idx="1"/>
          </p:nvPr>
        </p:nvSpPr>
        <p:spPr>
          <a:xfrm>
            <a:off x="3183147" y="1823980"/>
            <a:ext cx="8409084" cy="4351338"/>
          </a:xfrm>
        </p:spPr>
        <p:txBody>
          <a:bodyPr>
            <a:noAutofit/>
          </a:bodyPr>
          <a:lstStyle/>
          <a:p>
            <a:pPr>
              <a:lnSpc>
                <a:spcPct val="150000"/>
              </a:lnSpc>
            </a:pPr>
            <a:r>
              <a:rPr lang="en-GB" sz="2000" dirty="0"/>
              <a:t>The use of workshops</a:t>
            </a:r>
          </a:p>
          <a:p>
            <a:pPr>
              <a:lnSpc>
                <a:spcPct val="150000"/>
              </a:lnSpc>
            </a:pPr>
            <a:r>
              <a:rPr lang="en-GB" sz="2000" dirty="0"/>
              <a:t>More informal control and communication</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17.3.2, Table 17.2</a:t>
            </a:r>
          </a:p>
        </p:txBody>
      </p:sp>
      <p:pic>
        <p:nvPicPr>
          <p:cNvPr id="8" name="Picture 7">
            <a:extLst>
              <a:ext uri="{FF2B5EF4-FFF2-40B4-BE49-F238E27FC236}">
                <a16:creationId xmlns:a16="http://schemas.microsoft.com/office/drawing/2014/main" xmlns="" id="{BC7EB8C6-49BD-4868-A4B3-800CB5B2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9" name="Rectangle 8">
            <a:extLst>
              <a:ext uri="{FF2B5EF4-FFF2-40B4-BE49-F238E27FC236}">
                <a16:creationId xmlns:a16="http://schemas.microsoft.com/office/drawing/2014/main" xmlns="" id="{98BE1286-8486-47AD-A2E4-D253E4FF4281}"/>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How it might look</a:t>
            </a:r>
          </a:p>
        </p:txBody>
      </p:sp>
      <p:sp>
        <p:nvSpPr>
          <p:cNvPr id="6" name="Slide Number Placeholder 5"/>
          <p:cNvSpPr>
            <a:spLocks noGrp="1"/>
          </p:cNvSpPr>
          <p:nvPr>
            <p:ph type="sldNum" sz="quarter" idx="12"/>
          </p:nvPr>
        </p:nvSpPr>
        <p:spPr/>
        <p:txBody>
          <a:bodyPr/>
          <a:lstStyle/>
          <a:p>
            <a:fld id="{40B12B77-50B0-4444-BE68-9A2AC473F5F8}" type="slidenum">
              <a:rPr lang="en-GB" smtClean="0"/>
              <a:t>40</a:t>
            </a:fld>
            <a:endParaRPr lang="en-GB"/>
          </a:p>
        </p:txBody>
      </p:sp>
    </p:spTree>
    <p:extLst>
      <p:ext uri="{BB962C8B-B14F-4D97-AF65-F5344CB8AC3E}">
        <p14:creationId xmlns:p14="http://schemas.microsoft.com/office/powerpoint/2010/main" val="3551039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Cynefin</a:t>
            </a:r>
            <a:endParaRPr lang="en-GB" dirty="0"/>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A </a:t>
            </a:r>
            <a:r>
              <a:rPr lang="en-GB" sz="2000" dirty="0" smtClean="0"/>
              <a:t>decision-making </a:t>
            </a:r>
            <a:r>
              <a:rPr lang="en-GB" sz="2000" dirty="0"/>
              <a:t>framework to help determine the level of complexity</a:t>
            </a:r>
          </a:p>
          <a:p>
            <a:pPr>
              <a:lnSpc>
                <a:spcPct val="150000"/>
              </a:lnSpc>
              <a:buSzPct val="150000"/>
            </a:pPr>
            <a:r>
              <a:rPr lang="en-GB" sz="2000" dirty="0"/>
              <a:t>It describes the relationship between </a:t>
            </a:r>
            <a:r>
              <a:rPr lang="en-GB" sz="2000" dirty="0" err="1" smtClean="0"/>
              <a:t>‘cause</a:t>
            </a:r>
            <a:r>
              <a:rPr lang="en-GB" sz="2000" dirty="0" smtClean="0"/>
              <a:t> </a:t>
            </a:r>
            <a:r>
              <a:rPr lang="en-GB" sz="2000" dirty="0"/>
              <a:t>and effect’</a:t>
            </a:r>
          </a:p>
          <a:p>
            <a:pPr>
              <a:lnSpc>
                <a:spcPct val="150000"/>
              </a:lnSpc>
              <a:buSzPct val="150000"/>
            </a:pPr>
            <a:r>
              <a:rPr lang="en-GB" sz="2000" dirty="0"/>
              <a:t>It determines how complex an environment is</a:t>
            </a:r>
          </a:p>
          <a:p>
            <a:pPr>
              <a:lnSpc>
                <a:spcPct val="150000"/>
              </a:lnSpc>
              <a:buSzPct val="150000"/>
            </a:pPr>
            <a:r>
              <a:rPr lang="en-GB" sz="2000" dirty="0" smtClean="0"/>
              <a:t>It is used </a:t>
            </a:r>
            <a:r>
              <a:rPr lang="en-GB" sz="2000" dirty="0"/>
              <a:t>to help apply PRINCE2 and PRINCE2 Agile </a:t>
            </a:r>
            <a:r>
              <a:rPr lang="en-GB" sz="2000" dirty="0" smtClean="0"/>
              <a:t>appropriately</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17.4.1</a:t>
            </a:r>
          </a:p>
        </p:txBody>
      </p:sp>
      <p:sp>
        <p:nvSpPr>
          <p:cNvPr id="6" name="Slide Number Placeholder 5"/>
          <p:cNvSpPr>
            <a:spLocks noGrp="1"/>
          </p:cNvSpPr>
          <p:nvPr>
            <p:ph type="sldNum" sz="quarter" idx="12"/>
          </p:nvPr>
        </p:nvSpPr>
        <p:spPr/>
        <p:txBody>
          <a:bodyPr/>
          <a:lstStyle/>
          <a:p>
            <a:fld id="{40B12B77-50B0-4444-BE68-9A2AC473F5F8}" type="slidenum">
              <a:rPr lang="en-GB" smtClean="0"/>
              <a:t>41</a:t>
            </a:fld>
            <a:endParaRPr lang="en-GB"/>
          </a:p>
        </p:txBody>
      </p:sp>
    </p:spTree>
    <p:extLst>
      <p:ext uri="{BB962C8B-B14F-4D97-AF65-F5344CB8AC3E}">
        <p14:creationId xmlns:p14="http://schemas.microsoft.com/office/powerpoint/2010/main" val="3315962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Cynefin</a:t>
            </a:r>
            <a:r>
              <a:rPr lang="en-GB" dirty="0"/>
              <a:t> Framework</a:t>
            </a:r>
          </a:p>
        </p:txBody>
      </p:sp>
      <p:sp>
        <p:nvSpPr>
          <p:cNvPr id="3" name="Content Placeholder 2"/>
          <p:cNvSpPr>
            <a:spLocks noGrp="1"/>
          </p:cNvSpPr>
          <p:nvPr>
            <p:ph idx="1"/>
          </p:nvPr>
        </p:nvSpPr>
        <p:spPr>
          <a:xfrm>
            <a:off x="5529532" y="1823980"/>
            <a:ext cx="6062699" cy="2101039"/>
          </a:xfrm>
        </p:spPr>
        <p:txBody>
          <a:bodyPr>
            <a:noAutofit/>
          </a:bodyPr>
          <a:lstStyle/>
          <a:p>
            <a:pPr>
              <a:buSzPct val="150000"/>
            </a:pPr>
            <a:r>
              <a:rPr lang="en-GB" sz="2000" dirty="0">
                <a:solidFill>
                  <a:schemeClr val="bg1">
                    <a:lumMod val="50000"/>
                  </a:schemeClr>
                </a:solidFill>
              </a:rPr>
              <a:t>Five domains</a:t>
            </a:r>
          </a:p>
          <a:p>
            <a:pPr>
              <a:buSzPct val="150000"/>
            </a:pPr>
            <a:r>
              <a:rPr lang="en-GB" sz="2000" dirty="0">
                <a:solidFill>
                  <a:schemeClr val="bg1">
                    <a:lumMod val="50000"/>
                  </a:schemeClr>
                </a:solidFill>
              </a:rPr>
              <a:t>Disorder is the fifth</a:t>
            </a:r>
          </a:p>
          <a:p>
            <a:pPr>
              <a:buSzPct val="150000"/>
            </a:pPr>
            <a:r>
              <a:rPr lang="en-GB" sz="2000" dirty="0">
                <a:solidFill>
                  <a:schemeClr val="bg1">
                    <a:lumMod val="50000"/>
                  </a:schemeClr>
                </a:solidFill>
              </a:rPr>
              <a:t>Can be used to assess the output, outcome or benefit</a:t>
            </a:r>
          </a:p>
          <a:p>
            <a:pPr>
              <a:buSzPct val="150000"/>
            </a:pPr>
            <a:r>
              <a:rPr lang="en-GB" sz="2000" dirty="0">
                <a:solidFill>
                  <a:schemeClr val="bg1">
                    <a:lumMod val="50000"/>
                  </a:schemeClr>
                </a:solidFill>
              </a:rPr>
              <a:t>Can be used to assess the project environment</a:t>
            </a:r>
          </a:p>
          <a:p>
            <a:pPr>
              <a:buSzPct val="150000"/>
            </a:pPr>
            <a:r>
              <a:rPr lang="en-GB" sz="2000" dirty="0">
                <a:solidFill>
                  <a:schemeClr val="bg1">
                    <a:lumMod val="50000"/>
                  </a:schemeClr>
                </a:solidFill>
              </a:rPr>
              <a:t>Collaboratively assessed to avoid people’s natural </a:t>
            </a:r>
            <a:r>
              <a:rPr lang="en-GB" sz="2000" dirty="0" smtClean="0">
                <a:solidFill>
                  <a:schemeClr val="bg1">
                    <a:lumMod val="50000"/>
                  </a:schemeClr>
                </a:solidFill>
              </a:rPr>
              <a:t>tendencies</a:t>
            </a:r>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references: Section 17.4.1, Figure 17.3</a:t>
            </a:r>
          </a:p>
        </p:txBody>
      </p:sp>
      <p:pic>
        <p:nvPicPr>
          <p:cNvPr id="6" name="Picture 5">
            <a:extLst>
              <a:ext uri="{FF2B5EF4-FFF2-40B4-BE49-F238E27FC236}">
                <a16:creationId xmlns:a16="http://schemas.microsoft.com/office/drawing/2014/main" xmlns="" id="{65FD8753-A97A-4CAE-A1B3-506FE1B2A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3680" r="98976">
                        <a14:foregroundMark x1="24985" y1="27751" x2="36246" y2="52184"/>
                        <a14:foregroundMark x1="39938" y1="12945" x2="50031" y2="33495"/>
                        <a14:foregroundMark x1="47323" y1="6311" x2="61415" y2="22249"/>
                        <a14:foregroundMark x1="54708" y1="3236" x2="68800" y2="13592"/>
                        <a14:foregroundMark x1="72677" y1="1456" x2="57354" y2="9871"/>
                        <a14:foregroundMark x1="57908" y1="1942" x2="62892" y2="1699"/>
                        <a14:foregroundMark x1="82215" y1="5421" x2="65969" y2="14725"/>
                        <a14:foregroundMark x1="81231" y1="10761" x2="67138" y2="25081"/>
                        <a14:foregroundMark x1="88431" y1="13430" x2="76492" y2="30825"/>
                        <a14:foregroundMark x1="97477" y1="16262" x2="89292" y2="35437"/>
                        <a14:foregroundMark x1="97477" y1="21117" x2="99138" y2="63916"/>
                        <a14:foregroundMark x1="85600" y1="87945" x2="84246" y2="67476"/>
                        <a14:foregroundMark x1="79015" y1="86812" x2="77354" y2="76052"/>
                        <a14:foregroundMark x1="73662" y1="96359" x2="68431" y2="85113"/>
                        <a14:foregroundMark x1="66462" y1="97249" x2="64738" y2="88188"/>
                        <a14:foregroundMark x1="97477" y1="75809" x2="90092" y2="57524"/>
                        <a14:foregroundMark x1="48492" y1="95874" x2="61046" y2="82848"/>
                        <a14:foregroundMark x1="42954" y1="89239" x2="53046" y2="74029"/>
                        <a14:foregroundMark x1="52677" y1="98301" x2="62585" y2="94822"/>
                        <a14:foregroundMark x1="44615" y1="87945" x2="56738" y2="80906"/>
                        <a14:foregroundMark x1="63569" y1="98058" x2="61908" y2="93932"/>
                        <a14:foregroundMark x1="82215" y1="85761" x2="80369" y2="75405"/>
                        <a14:foregroundMark x1="77354" y1="89482" x2="71815" y2="81796"/>
                        <a14:foregroundMark x1="75015" y1="90129" x2="70154" y2="82201"/>
                        <a14:foregroundMark x1="93292" y1="78722" x2="86400" y2="66586"/>
                        <a14:foregroundMark x1="88923" y1="78722" x2="86215" y2="69822"/>
                        <a14:foregroundMark x1="87938" y1="80259" x2="85600" y2="72977"/>
                        <a14:foregroundMark x1="83569" y1="82201" x2="79200" y2="71197"/>
                        <a14:foregroundMark x1="36738" y1="84385" x2="36923" y2="85113"/>
                        <a14:foregroundMark x1="37108" y1="85518" x2="37108" y2="85518"/>
                        <a14:foregroundMark x1="39262" y1="86408" x2="48492" y2="78236"/>
                        <a14:foregroundMark x1="33538" y1="86165" x2="41785" y2="75405"/>
                        <a14:foregroundMark x1="28862" y1="83738" x2="38400" y2="72977"/>
                        <a14:foregroundMark x1="28554" y1="80259" x2="38400" y2="72087"/>
                        <a14:foregroundMark x1="28185" y1="79126" x2="36431" y2="71197"/>
                        <a14:foregroundMark x1="26031" y1="76699" x2="35569" y2="66586"/>
                        <a14:foregroundMark x1="23815" y1="77104" x2="31200" y2="66100"/>
                        <a14:foregroundMark x1="21785" y1="78883" x2="26831" y2="63430"/>
                        <a14:foregroundMark x1="21662" y1="65049" x2="28000" y2="67638"/>
                        <a14:foregroundMark x1="21662" y1="61003" x2="28000" y2="64320"/>
                        <a14:foregroundMark x1="21477" y1="56634" x2="29046" y2="61893"/>
                        <a14:foregroundMark x1="21662" y1="52023" x2="28862" y2="56877"/>
                        <a14:foregroundMark x1="23323" y1="48058" x2="29354" y2="53317"/>
                        <a14:foregroundMark x1="22831" y1="42718" x2="26338" y2="46683"/>
                        <a14:foregroundMark x1="22646" y1="39644" x2="28000" y2="44903"/>
                        <a14:foregroundMark x1="22646" y1="35922" x2="28554" y2="42718"/>
                        <a14:foregroundMark x1="29169" y1="25485" x2="36062" y2="41424"/>
                        <a14:foregroundMark x1="32062" y1="23139" x2="37231" y2="32362"/>
                        <a14:foregroundMark x1="32185" y1="18285" x2="38954" y2="33252"/>
                        <a14:foregroundMark x1="36431" y1="15129" x2="42769" y2="39644"/>
                        <a14:foregroundMark x1="38585" y1="14239" x2="43938" y2="36084"/>
                        <a14:foregroundMark x1="44123" y1="9223" x2="53354" y2="28398"/>
                        <a14:foregroundMark x1="46954" y1="7201" x2="55877" y2="24676"/>
                        <a14:foregroundMark x1="42462" y1="12702" x2="56185" y2="36812"/>
                        <a14:foregroundMark x1="51692" y1="4126" x2="63569" y2="21521"/>
                        <a14:foregroundMark x1="85600" y1="11812" x2="80369" y2="22654"/>
                        <a14:foregroundMark x1="89785" y1="13430" x2="82031" y2="29045"/>
                        <a14:foregroundMark x1="90954" y1="18042" x2="87446" y2="27913"/>
                        <a14:foregroundMark x1="92923" y1="18042" x2="90769" y2="27913"/>
                        <a14:foregroundMark x1="84554" y1="11408" x2="78831" y2="18447"/>
                        <a14:foregroundMark x1="76000" y1="4369" x2="69292" y2="12540"/>
                        <a14:foregroundMark x1="72677" y1="4126" x2="65969" y2="8576"/>
                        <a14:foregroundMark x1="45108" y1="94337" x2="54523" y2="86812"/>
                        <a14:foregroundMark x1="38277" y1="90615" x2="45108" y2="82201"/>
                        <a14:foregroundMark x1="43138" y1="93042" x2="51323" y2="86812"/>
                        <a14:foregroundMark x1="39262" y1="86003" x2="40615" y2="78236"/>
                        <a14:foregroundMark x1="34215" y1="81796" x2="38277" y2="78722"/>
                        <a14:foregroundMark x1="70154" y1="94984" x2="64738" y2="87945"/>
                        <a14:foregroundMark x1="61231" y1="98544" x2="52185" y2="98786"/>
                        <a14:foregroundMark x1="94277" y1="73625" x2="92615" y2="69417"/>
                        <a14:foregroundMark x1="98154" y1="69660" x2="94462" y2="63430"/>
                        <a14:foregroundMark x1="24185" y1="34547" x2="26831" y2="37217"/>
                        <a14:foregroundMark x1="22831" y1="50890" x2="24985" y2="57929"/>
                        <a14:foregroundMark x1="26031" y1="48058" x2="23508" y2="55987"/>
                        <a14:foregroundMark x1="22646" y1="69175" x2="25662" y2="74919"/>
                        <a14:foregroundMark x1="24000" y1="66990" x2="26154" y2="73382"/>
                        <a14:foregroundMark x1="20800" y1="52427" x2="25662" y2="70955"/>
                        <a14:foregroundMark x1="23815" y1="45388" x2="27323" y2="71602"/>
                        <a14:foregroundMark x1="22462" y1="42314" x2="27200" y2="61489"/>
                        <a14:foregroundMark x1="25846" y1="38511" x2="27692" y2="63673"/>
                        <a14:foregroundMark x1="98683" y1="24231" x2="99854" y2="46250"/>
                        <a14:foregroundMark x1="28164" y1="27308" x2="32187" y2="36346"/>
                        <a14:foregroundMark x1="68325" y1="1442" x2="61887" y2="5192"/>
                        <a14:foregroundMark x1="57718" y1="1923" x2="60936" y2="4808"/>
                        <a14:foregroundMark x1="56913" y1="3462" x2="59546" y2="5673"/>
                        <a14:foregroundMark x1="50988" y1="7692" x2="54718" y2="10769"/>
                        <a14:foregroundMark x1="49012" y1="8942" x2="51353" y2="14519"/>
                        <a14:foregroundMark x1="45940" y1="9423" x2="49817" y2="15192"/>
                        <a14:foregroundMark x1="42794" y1="11442" x2="46452" y2="19135"/>
                        <a14:foregroundMark x1="42648" y1="14904" x2="44477" y2="20000"/>
                        <a14:foregroundMark x1="39941" y1="16250" x2="44770" y2="25769"/>
                        <a14:foregroundMark x1="38771" y1="18654" x2="39795" y2="22404"/>
                        <a14:foregroundMark x1="36211" y1="18269" x2="39283" y2="30192"/>
                        <a14:foregroundMark x1="35918" y1="22212" x2="37381" y2="26154"/>
                        <a14:foregroundMark x1="27652" y1="29904" x2="29334" y2="35192"/>
                        <a14:foregroundMark x1="24360" y1="31442" x2="29554" y2="37019"/>
                        <a14:foregroundMark x1="51500" y1="96731" x2="55230" y2="89712"/>
                        <a14:foregroundMark x1="51353" y1="94808" x2="56693" y2="90865"/>
                        <a14:foregroundMark x1="53036" y1="97404" x2="61229" y2="90577"/>
                        <a14:foregroundMark x1="62911" y1="98077" x2="55230" y2="92981"/>
                        <a14:foregroundMark x1="64228" y1="99231" x2="61887" y2="92788"/>
                        <a14:foregroundMark x1="64740" y1="96731" x2="61887" y2="89904"/>
                        <a14:foregroundMark x1="70446" y1="93269" x2="67593" y2="88365"/>
                        <a14:foregroundMark x1="73958" y1="91731" x2="69934" y2="86827"/>
                        <a14:foregroundMark x1="78054" y1="86154" x2="75860" y2="83558"/>
                        <a14:foregroundMark x1="62107" y1="98750" x2="54718" y2="92788"/>
                      </a14:backgroundRemoval>
                    </a14:imgEffect>
                  </a14:imgLayer>
                </a14:imgProps>
              </a:ext>
              <a:ext uri="{28A0092B-C50C-407E-A947-70E740481C1C}">
                <a14:useLocalDpi xmlns:a14="http://schemas.microsoft.com/office/drawing/2010/main" val="0"/>
              </a:ext>
            </a:extLst>
          </a:blip>
          <a:stretch>
            <a:fillRect/>
          </a:stretch>
        </p:blipFill>
        <p:spPr>
          <a:xfrm>
            <a:off x="-969574" y="1525415"/>
            <a:ext cx="6309324" cy="4799208"/>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42</a:t>
            </a:fld>
            <a:endParaRPr lang="en-GB"/>
          </a:p>
        </p:txBody>
      </p:sp>
    </p:spTree>
    <p:extLst>
      <p:ext uri="{BB962C8B-B14F-4D97-AF65-F5344CB8AC3E}">
        <p14:creationId xmlns:p14="http://schemas.microsoft.com/office/powerpoint/2010/main" val="1328011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Cynefin</a:t>
            </a:r>
            <a:endParaRPr lang="en-GB" dirty="0"/>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Projects will typically exist in the Complicated or Complex domains</a:t>
            </a:r>
          </a:p>
          <a:p>
            <a:pPr>
              <a:lnSpc>
                <a:spcPct val="150000"/>
              </a:lnSpc>
            </a:pPr>
            <a:r>
              <a:rPr lang="en-GB" sz="2000" dirty="0"/>
              <a:t>If work exists in the Obvious domain it will probably be handled as Business As Usual</a:t>
            </a:r>
          </a:p>
          <a:p>
            <a:pPr>
              <a:lnSpc>
                <a:spcPct val="150000"/>
              </a:lnSpc>
            </a:pPr>
            <a:r>
              <a:rPr lang="en-GB" sz="2000" dirty="0"/>
              <a:t>If work exists in the Chaotic domain it will probably be unsuitable for existing </a:t>
            </a:r>
            <a:r>
              <a:rPr lang="en-GB" sz="2000" dirty="0" smtClean="0"/>
              <a:t>processes</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17.4.1</a:t>
            </a:r>
          </a:p>
        </p:txBody>
      </p:sp>
      <p:sp>
        <p:nvSpPr>
          <p:cNvPr id="6" name="Slide Number Placeholder 5"/>
          <p:cNvSpPr>
            <a:spLocks noGrp="1"/>
          </p:cNvSpPr>
          <p:nvPr>
            <p:ph type="sldNum" sz="quarter" idx="12"/>
          </p:nvPr>
        </p:nvSpPr>
        <p:spPr/>
        <p:txBody>
          <a:bodyPr/>
          <a:lstStyle/>
          <a:p>
            <a:fld id="{40B12B77-50B0-4444-BE68-9A2AC473F5F8}" type="slidenum">
              <a:rPr lang="en-GB" smtClean="0"/>
              <a:t>43</a:t>
            </a:fld>
            <a:endParaRPr lang="en-GB"/>
          </a:p>
        </p:txBody>
      </p:sp>
    </p:spTree>
    <p:extLst>
      <p:ext uri="{BB962C8B-B14F-4D97-AF65-F5344CB8AC3E}">
        <p14:creationId xmlns:p14="http://schemas.microsoft.com/office/powerpoint/2010/main" val="359575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3" name="Title 2"/>
          <p:cNvSpPr>
            <a:spLocks noGrp="1"/>
          </p:cNvSpPr>
          <p:nvPr>
            <p:ph type="title" idx="4294967295"/>
          </p:nvPr>
        </p:nvSpPr>
        <p:spPr>
          <a:xfrm>
            <a:off x="3006044" y="1278810"/>
            <a:ext cx="6179911" cy="2138363"/>
          </a:xfrm>
        </p:spPr>
        <p:txBody>
          <a:bodyPr>
            <a:normAutofit/>
          </a:bodyPr>
          <a:lstStyle/>
          <a:p>
            <a:pPr algn="ctr"/>
            <a:r>
              <a:rPr lang="en-GB" sz="4800" dirty="0" smtClean="0"/>
              <a:t>AGILE and the </a:t>
            </a:r>
            <a:br>
              <a:rPr lang="en-GB" sz="4800" dirty="0" smtClean="0"/>
            </a:br>
            <a:r>
              <a:rPr lang="en-GB" sz="4800" dirty="0" smtClean="0"/>
              <a:t>PRINCE2 Themes</a:t>
            </a:r>
            <a:endParaRPr lang="en-US" sz="4800" b="1" dirty="0"/>
          </a:p>
        </p:txBody>
      </p:sp>
      <p:sp>
        <p:nvSpPr>
          <p:cNvPr id="4" name="Slide Number Placeholder 3"/>
          <p:cNvSpPr>
            <a:spLocks noGrp="1"/>
          </p:cNvSpPr>
          <p:nvPr>
            <p:ph type="sldNum" sz="quarter" idx="12"/>
          </p:nvPr>
        </p:nvSpPr>
        <p:spPr/>
        <p:txBody>
          <a:bodyPr/>
          <a:lstStyle/>
          <a:p>
            <a:fld id="{40B12B77-50B0-4444-BE68-9A2AC473F5F8}" type="slidenum">
              <a:rPr lang="en-GB" smtClean="0"/>
              <a:t>44</a:t>
            </a:fld>
            <a:endParaRPr lang="en-GB"/>
          </a:p>
        </p:txBody>
      </p:sp>
      <p:pic>
        <p:nvPicPr>
          <p:cNvPr id="5" name="Picture 4">
            <a:extLst>
              <a:ext uri="{FF2B5EF4-FFF2-40B4-BE49-F238E27FC236}">
                <a16:creationId xmlns:a16="http://schemas.microsoft.com/office/drawing/2014/main" xmlns="" id="{AACBDFE5-4389-4A07-9411-131BA6E5B625}"/>
              </a:ext>
            </a:extLst>
          </p:cNvPr>
          <p:cNvPicPr>
            <a:picLocks noChangeAspect="1"/>
          </p:cNvPicPr>
          <p:nvPr/>
        </p:nvPicPr>
        <p:blipFill rotWithShape="1">
          <a:blip r:embed="rId3">
            <a:extLst>
              <a:ext uri="{28A0092B-C50C-407E-A947-70E740481C1C}">
                <a14:useLocalDpi xmlns:a14="http://schemas.microsoft.com/office/drawing/2010/main" val="0"/>
              </a:ext>
            </a:extLst>
          </a:blip>
          <a:srcRect b="11375"/>
          <a:stretch/>
        </p:blipFill>
        <p:spPr>
          <a:xfrm>
            <a:off x="6802990" y="3585206"/>
            <a:ext cx="4955876" cy="2860544"/>
          </a:xfrm>
          <a:prstGeom prst="rect">
            <a:avLst/>
          </a:prstGeom>
        </p:spPr>
      </p:pic>
      <p:grpSp>
        <p:nvGrpSpPr>
          <p:cNvPr id="6" name="Group 5">
            <a:extLst>
              <a:ext uri="{FF2B5EF4-FFF2-40B4-BE49-F238E27FC236}">
                <a16:creationId xmlns:a16="http://schemas.microsoft.com/office/drawing/2014/main" xmlns="" id="{BEF8D0FB-93AC-463A-9422-F2BDBE36FFFA}"/>
              </a:ext>
            </a:extLst>
          </p:cNvPr>
          <p:cNvGrpSpPr/>
          <p:nvPr/>
        </p:nvGrpSpPr>
        <p:grpSpPr>
          <a:xfrm>
            <a:off x="1756600" y="3617404"/>
            <a:ext cx="4068000" cy="3024000"/>
            <a:chOff x="401883" y="3681780"/>
            <a:chExt cx="2627028" cy="1952836"/>
          </a:xfrm>
        </p:grpSpPr>
        <p:pic>
          <p:nvPicPr>
            <p:cNvPr id="7" name="Picture 6">
              <a:extLst>
                <a:ext uri="{FF2B5EF4-FFF2-40B4-BE49-F238E27FC236}">
                  <a16:creationId xmlns:a16="http://schemas.microsoft.com/office/drawing/2014/main" xmlns="" id="{ACC548CA-8FEA-4504-8004-8413071B8EA8}"/>
                </a:ext>
              </a:extLst>
            </p:cNvPr>
            <p:cNvPicPr>
              <a:picLocks noChangeAspect="1"/>
            </p:cNvPicPr>
            <p:nvPr/>
          </p:nvPicPr>
          <p:blipFill rotWithShape="1">
            <a:blip r:embed="rId4">
              <a:extLst>
                <a:ext uri="{28A0092B-C50C-407E-A947-70E740481C1C}">
                  <a14:useLocalDpi xmlns:a14="http://schemas.microsoft.com/office/drawing/2010/main" val="0"/>
                </a:ext>
              </a:extLst>
            </a:blip>
            <a:srcRect l="9193" t="-125" r="16286" b="-125"/>
            <a:stretch/>
          </p:blipFill>
          <p:spPr>
            <a:xfrm rot="16533872">
              <a:off x="738979" y="3344684"/>
              <a:ext cx="1952836" cy="2627028"/>
            </a:xfrm>
            <a:prstGeom prst="rect">
              <a:avLst/>
            </a:prstGeom>
          </p:spPr>
        </p:pic>
        <p:sp>
          <p:nvSpPr>
            <p:cNvPr id="8" name="Rectangle 7">
              <a:extLst>
                <a:ext uri="{FF2B5EF4-FFF2-40B4-BE49-F238E27FC236}">
                  <a16:creationId xmlns:a16="http://schemas.microsoft.com/office/drawing/2014/main" xmlns="" id="{A116341D-2E53-45AE-954F-70041E3AEAB6}"/>
                </a:ext>
              </a:extLst>
            </p:cNvPr>
            <p:cNvSpPr/>
            <p:nvPr/>
          </p:nvSpPr>
          <p:spPr>
            <a:xfrm>
              <a:off x="531440" y="4141038"/>
              <a:ext cx="2235200" cy="576391"/>
            </a:xfrm>
            <a:prstGeom prst="rect">
              <a:avLst/>
            </a:prstGeom>
          </p:spPr>
          <p:txBody>
            <a:bodyPr wrap="square">
              <a:spAutoFit/>
            </a:bodyPr>
            <a:lstStyle/>
            <a:p>
              <a:pPr algn="ctr">
                <a:buSzPct val="150000"/>
              </a:pPr>
              <a:r>
                <a:rPr lang="en-GB" sz="2600" dirty="0">
                  <a:solidFill>
                    <a:schemeClr val="bg1"/>
                  </a:solidFill>
                  <a:latin typeface="Trebuchet MS" panose="020B0603020202020204" pitchFamily="34" charset="0"/>
                </a:rPr>
                <a:t>All 7 </a:t>
              </a:r>
              <a:r>
                <a:rPr lang="en-GB" sz="2600" dirty="0" smtClean="0">
                  <a:solidFill>
                    <a:schemeClr val="bg1"/>
                  </a:solidFill>
                  <a:latin typeface="Trebuchet MS" panose="020B0603020202020204" pitchFamily="34" charset="0"/>
                </a:rPr>
                <a:t>themes </a:t>
              </a:r>
              <a:r>
                <a:rPr lang="en-GB" sz="2600" dirty="0">
                  <a:solidFill>
                    <a:schemeClr val="bg1"/>
                  </a:solidFill>
                  <a:latin typeface="Trebuchet MS" panose="020B0603020202020204" pitchFamily="34" charset="0"/>
                </a:rPr>
                <a:t>need to incorporate agile</a:t>
              </a:r>
            </a:p>
          </p:txBody>
        </p:sp>
      </p:grpSp>
      <p:sp>
        <p:nvSpPr>
          <p:cNvPr id="9" name="Rectangle 8">
            <a:extLst>
              <a:ext uri="{FF2B5EF4-FFF2-40B4-BE49-F238E27FC236}">
                <a16:creationId xmlns:a16="http://schemas.microsoft.com/office/drawing/2014/main" xmlns="" id="{264BB429-FE21-4B30-99DD-969B7E6B19CB}"/>
              </a:ext>
            </a:extLst>
          </p:cNvPr>
          <p:cNvSpPr/>
          <p:nvPr/>
        </p:nvSpPr>
        <p:spPr>
          <a:xfrm>
            <a:off x="7317900" y="3897610"/>
            <a:ext cx="3539912" cy="2092881"/>
          </a:xfrm>
          <a:prstGeom prst="rect">
            <a:avLst/>
          </a:prstGeom>
        </p:spPr>
        <p:txBody>
          <a:bodyPr wrap="square">
            <a:spAutoFit/>
          </a:bodyPr>
          <a:lstStyle/>
          <a:p>
            <a:pPr algn="ctr">
              <a:buSzPct val="150000"/>
            </a:pPr>
            <a:r>
              <a:rPr lang="en-GB" sz="2600" dirty="0">
                <a:solidFill>
                  <a:schemeClr val="bg1"/>
                </a:solidFill>
                <a:latin typeface="Trebuchet MS" panose="020B0603020202020204" pitchFamily="34" charset="0"/>
              </a:rPr>
              <a:t>Some </a:t>
            </a:r>
            <a:r>
              <a:rPr lang="en-GB" sz="2600" dirty="0" smtClean="0">
                <a:solidFill>
                  <a:schemeClr val="bg1"/>
                </a:solidFill>
                <a:latin typeface="Trebuchet MS" panose="020B0603020202020204" pitchFamily="34" charset="0"/>
              </a:rPr>
              <a:t>themes </a:t>
            </a:r>
            <a:r>
              <a:rPr lang="en-GB" sz="2600" dirty="0">
                <a:solidFill>
                  <a:schemeClr val="bg1"/>
                </a:solidFill>
                <a:latin typeface="Trebuchet MS" panose="020B0603020202020204" pitchFamily="34" charset="0"/>
              </a:rPr>
              <a:t>are more prominent than others when combining PRINCE2 with agile.</a:t>
            </a:r>
          </a:p>
        </p:txBody>
      </p:sp>
    </p:spTree>
    <p:extLst>
      <p:ext uri="{BB962C8B-B14F-4D97-AF65-F5344CB8AC3E}">
        <p14:creationId xmlns:p14="http://schemas.microsoft.com/office/powerpoint/2010/main" val="4009588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case – general view of agile</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It may not exist in some agile environments as there may be a focus on value assigned to features instead</a:t>
            </a:r>
          </a:p>
          <a:p>
            <a:pPr>
              <a:lnSpc>
                <a:spcPct val="150000"/>
              </a:lnSpc>
              <a:buSzPct val="150000"/>
            </a:pPr>
            <a:r>
              <a:rPr lang="en-GB" sz="2000" dirty="0"/>
              <a:t>May be created at the beginning of a piece of work as part of ‘sprint zero’ (or similar term</a:t>
            </a:r>
            <a:r>
              <a:rPr lang="en-GB" sz="2000" dirty="0" smtClean="0"/>
              <a:t>) </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9.2</a:t>
            </a:r>
          </a:p>
        </p:txBody>
      </p:sp>
      <p:sp>
        <p:nvSpPr>
          <p:cNvPr id="6" name="Slide Number Placeholder 5"/>
          <p:cNvSpPr>
            <a:spLocks noGrp="1"/>
          </p:cNvSpPr>
          <p:nvPr>
            <p:ph type="sldNum" sz="quarter" idx="12"/>
          </p:nvPr>
        </p:nvSpPr>
        <p:spPr/>
        <p:txBody>
          <a:bodyPr/>
          <a:lstStyle/>
          <a:p>
            <a:fld id="{40B12B77-50B0-4444-BE68-9A2AC473F5F8}" type="slidenum">
              <a:rPr lang="en-GB" smtClean="0"/>
              <a:t>45</a:t>
            </a:fld>
            <a:endParaRPr lang="en-GB"/>
          </a:p>
        </p:txBody>
      </p:sp>
    </p:spTree>
    <p:extLst>
      <p:ext uri="{BB962C8B-B14F-4D97-AF65-F5344CB8AC3E}">
        <p14:creationId xmlns:p14="http://schemas.microsoft.com/office/powerpoint/2010/main" val="3141589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case - guidance</a:t>
            </a:r>
          </a:p>
        </p:txBody>
      </p:sp>
      <p:sp>
        <p:nvSpPr>
          <p:cNvPr id="3" name="Content Placeholder 2"/>
          <p:cNvSpPr>
            <a:spLocks noGrp="1"/>
          </p:cNvSpPr>
          <p:nvPr>
            <p:ph idx="1"/>
          </p:nvPr>
        </p:nvSpPr>
        <p:spPr>
          <a:xfrm>
            <a:off x="345354" y="1823980"/>
            <a:ext cx="11246877" cy="4351338"/>
          </a:xfrm>
        </p:spPr>
        <p:txBody>
          <a:bodyPr>
            <a:noAutofit/>
          </a:bodyPr>
          <a:lstStyle/>
          <a:p>
            <a:pPr>
              <a:buSzPct val="150000"/>
            </a:pPr>
            <a:r>
              <a:rPr lang="en-GB" sz="2000" dirty="0"/>
              <a:t>The business Case may be affected by the amount being delivered</a:t>
            </a:r>
          </a:p>
          <a:p>
            <a:pPr>
              <a:buSzPct val="150000"/>
            </a:pPr>
            <a:r>
              <a:rPr lang="en-GB" sz="2000" dirty="0"/>
              <a:t>Early delivery of benefits will affect the business case</a:t>
            </a:r>
          </a:p>
          <a:p>
            <a:pPr>
              <a:buSzPct val="150000"/>
            </a:pPr>
            <a:r>
              <a:rPr lang="en-GB" sz="2000" dirty="0"/>
              <a:t>The minimum viable product (MVP) will need to be clearly stated</a:t>
            </a:r>
          </a:p>
          <a:p>
            <a:pPr>
              <a:buSzPct val="150000"/>
            </a:pPr>
            <a:r>
              <a:rPr lang="en-GB" sz="2000" dirty="0"/>
              <a:t>Project viability is not the same as the MVP </a:t>
            </a:r>
          </a:p>
          <a:p>
            <a:pPr>
              <a:buSzPct val="150000"/>
            </a:pPr>
            <a:r>
              <a:rPr lang="en-GB" sz="2000" dirty="0"/>
              <a:t>Best-case, worst-case and expected-case will relate to the amount of features delivered</a:t>
            </a:r>
          </a:p>
          <a:p>
            <a:pPr>
              <a:buSzPct val="150000"/>
            </a:pPr>
            <a:r>
              <a:rPr lang="en-GB" sz="2000" dirty="0"/>
              <a:t>Where there is high uncertainty this may take very little time.</a:t>
            </a:r>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9.3</a:t>
            </a:r>
          </a:p>
        </p:txBody>
      </p:sp>
      <p:sp>
        <p:nvSpPr>
          <p:cNvPr id="6" name="Slide Number Placeholder 5"/>
          <p:cNvSpPr>
            <a:spLocks noGrp="1"/>
          </p:cNvSpPr>
          <p:nvPr>
            <p:ph type="sldNum" sz="quarter" idx="12"/>
          </p:nvPr>
        </p:nvSpPr>
        <p:spPr/>
        <p:txBody>
          <a:bodyPr/>
          <a:lstStyle/>
          <a:p>
            <a:fld id="{40B12B77-50B0-4444-BE68-9A2AC473F5F8}" type="slidenum">
              <a:rPr lang="en-GB" smtClean="0"/>
              <a:t>46</a:t>
            </a:fld>
            <a:endParaRPr lang="en-GB"/>
          </a:p>
        </p:txBody>
      </p:sp>
    </p:spTree>
    <p:extLst>
      <p:ext uri="{BB962C8B-B14F-4D97-AF65-F5344CB8AC3E}">
        <p14:creationId xmlns:p14="http://schemas.microsoft.com/office/powerpoint/2010/main" val="1313848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Defining value</a:t>
            </a:r>
          </a:p>
        </p:txBody>
      </p:sp>
      <p:sp>
        <p:nvSpPr>
          <p:cNvPr id="3" name="Content Placeholder 2"/>
          <p:cNvSpPr>
            <a:spLocks noGrp="1"/>
          </p:cNvSpPr>
          <p:nvPr>
            <p:ph idx="1"/>
          </p:nvPr>
        </p:nvSpPr>
        <p:spPr>
          <a:xfrm>
            <a:off x="345354" y="1823980"/>
            <a:ext cx="11246877" cy="4351338"/>
          </a:xfrm>
        </p:spPr>
        <p:txBody>
          <a:bodyPr>
            <a:noAutofit/>
          </a:bodyPr>
          <a:lstStyle/>
          <a:p>
            <a:pPr>
              <a:buSzPct val="150000"/>
            </a:pPr>
            <a:r>
              <a:rPr lang="en-GB" sz="2000" dirty="0"/>
              <a:t>Can often be subjective</a:t>
            </a:r>
          </a:p>
          <a:p>
            <a:pPr>
              <a:buSzPct val="150000"/>
            </a:pPr>
            <a:r>
              <a:rPr lang="en-GB" sz="2000" dirty="0"/>
              <a:t>Easier to assign relative values</a:t>
            </a:r>
          </a:p>
          <a:p>
            <a:pPr>
              <a:buSzPct val="150000"/>
            </a:pPr>
            <a:r>
              <a:rPr lang="en-GB" sz="2000" dirty="0"/>
              <a:t>Value can be assessed in many ways</a:t>
            </a:r>
          </a:p>
          <a:p>
            <a:pPr marL="0" indent="0">
              <a:buSzPct val="150000"/>
              <a:buNone/>
            </a:pPr>
            <a:r>
              <a:rPr lang="en-GB" sz="2000" dirty="0"/>
              <a:t>	e.g. revenue, reducing costs, customer satisfaction</a:t>
            </a:r>
          </a:p>
          <a:p>
            <a:pPr>
              <a:buSzPct val="150000"/>
            </a:pPr>
            <a:r>
              <a:rPr lang="en-GB" sz="2000" dirty="0"/>
              <a:t>There is a need to differentiate between output, outcome and benefit</a:t>
            </a:r>
          </a:p>
          <a:p>
            <a:pPr>
              <a:buSzPct val="150000"/>
            </a:pPr>
            <a:r>
              <a:rPr lang="en-GB" sz="2000" dirty="0"/>
              <a:t>Outcome and benefit need to be measurable</a:t>
            </a:r>
          </a:p>
          <a:p>
            <a:pPr>
              <a:buSzPct val="150000"/>
            </a:pPr>
            <a:r>
              <a:rPr lang="en-GB" sz="2000" dirty="0"/>
              <a:t>The business case should be flexible to maximise the benefit</a:t>
            </a:r>
          </a:p>
          <a:p>
            <a:pPr>
              <a:buSzPct val="150000"/>
            </a:pPr>
            <a:r>
              <a:rPr lang="en-GB" sz="2000" dirty="0"/>
              <a:t>Focussing on benefits is helped through </a:t>
            </a:r>
            <a:r>
              <a:rPr lang="en-GB" sz="2000" dirty="0" smtClean="0"/>
              <a:t>collaboration</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9.4.1</a:t>
            </a:r>
          </a:p>
        </p:txBody>
      </p:sp>
      <p:sp>
        <p:nvSpPr>
          <p:cNvPr id="6" name="Slide Number Placeholder 5"/>
          <p:cNvSpPr>
            <a:spLocks noGrp="1"/>
          </p:cNvSpPr>
          <p:nvPr>
            <p:ph type="sldNum" sz="quarter" idx="12"/>
          </p:nvPr>
        </p:nvSpPr>
        <p:spPr/>
        <p:txBody>
          <a:bodyPr/>
          <a:lstStyle/>
          <a:p>
            <a:fld id="{40B12B77-50B0-4444-BE68-9A2AC473F5F8}" type="slidenum">
              <a:rPr lang="en-GB" smtClean="0"/>
              <a:t>47</a:t>
            </a:fld>
            <a:endParaRPr lang="en-GB"/>
          </a:p>
        </p:txBody>
      </p:sp>
    </p:spTree>
    <p:extLst>
      <p:ext uri="{BB962C8B-B14F-4D97-AF65-F5344CB8AC3E}">
        <p14:creationId xmlns:p14="http://schemas.microsoft.com/office/powerpoint/2010/main" val="2851430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and user stories</a:t>
            </a:r>
          </a:p>
        </p:txBody>
      </p:sp>
      <p:sp>
        <p:nvSpPr>
          <p:cNvPr id="3" name="Content Placeholder 2"/>
          <p:cNvSpPr>
            <a:spLocks noGrp="1"/>
          </p:cNvSpPr>
          <p:nvPr>
            <p:ph idx="1"/>
          </p:nvPr>
        </p:nvSpPr>
        <p:spPr>
          <a:xfrm>
            <a:off x="345354" y="1823980"/>
            <a:ext cx="11567725" cy="4351338"/>
          </a:xfrm>
        </p:spPr>
        <p:txBody>
          <a:bodyPr>
            <a:noAutofit/>
          </a:bodyPr>
          <a:lstStyle/>
          <a:p>
            <a:pPr>
              <a:lnSpc>
                <a:spcPct val="150000"/>
              </a:lnSpc>
              <a:buSzPct val="150000"/>
            </a:pPr>
            <a:r>
              <a:rPr lang="en-GB" sz="2000" dirty="0"/>
              <a:t>They need to be well defined and prioritised so that they are conducive to the agile way of working</a:t>
            </a:r>
          </a:p>
          <a:p>
            <a:pPr>
              <a:lnSpc>
                <a:spcPct val="150000"/>
              </a:lnSpc>
              <a:buSzPct val="150000"/>
            </a:pPr>
            <a:r>
              <a:rPr lang="en-GB" sz="2000" dirty="0"/>
              <a:t>Many terms describe what a product does or how well it </a:t>
            </a:r>
            <a:r>
              <a:rPr lang="en-GB" sz="2000" dirty="0" smtClean="0"/>
              <a:t>does it, </a:t>
            </a:r>
            <a:r>
              <a:rPr lang="en-GB" sz="2000" dirty="0"/>
              <a:t>e.g. Requirement, product description, user story</a:t>
            </a:r>
          </a:p>
          <a:p>
            <a:pPr>
              <a:lnSpc>
                <a:spcPct val="150000"/>
              </a:lnSpc>
              <a:buSzPct val="150000"/>
            </a:pPr>
            <a:r>
              <a:rPr lang="en-GB" sz="2000" dirty="0"/>
              <a:t>Definitions should be at the right level and decomposed at the right time allowing then to evolve</a:t>
            </a:r>
          </a:p>
          <a:p>
            <a:pPr>
              <a:lnSpc>
                <a:spcPct val="150000"/>
              </a:lnSpc>
              <a:buSzPct val="150000"/>
            </a:pPr>
            <a:r>
              <a:rPr lang="en-GB" sz="2000" dirty="0"/>
              <a:t>Boulders, rocks and gravel as a </a:t>
            </a:r>
            <a:r>
              <a:rPr lang="en-GB" sz="2000" dirty="0" smtClean="0"/>
              <a:t>metaphor</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25.1</a:t>
            </a:r>
          </a:p>
        </p:txBody>
      </p:sp>
      <p:sp>
        <p:nvSpPr>
          <p:cNvPr id="6" name="Slide Number Placeholder 5"/>
          <p:cNvSpPr>
            <a:spLocks noGrp="1"/>
          </p:cNvSpPr>
          <p:nvPr>
            <p:ph type="sldNum" sz="quarter" idx="12"/>
          </p:nvPr>
        </p:nvSpPr>
        <p:spPr/>
        <p:txBody>
          <a:bodyPr/>
          <a:lstStyle/>
          <a:p>
            <a:fld id="{40B12B77-50B0-4444-BE68-9A2AC473F5F8}" type="slidenum">
              <a:rPr lang="en-GB" smtClean="0"/>
              <a:t>48</a:t>
            </a:fld>
            <a:endParaRPr lang="en-GB"/>
          </a:p>
        </p:txBody>
      </p:sp>
    </p:spTree>
    <p:extLst>
      <p:ext uri="{BB962C8B-B14F-4D97-AF65-F5344CB8AC3E}">
        <p14:creationId xmlns:p14="http://schemas.microsoft.com/office/powerpoint/2010/main" val="1257155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Stories</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t>Similar to requirements</a:t>
            </a:r>
          </a:p>
          <a:p>
            <a:pPr marL="0" indent="0" algn="ctr">
              <a:buNone/>
            </a:pPr>
            <a:endParaRPr lang="en-GB" sz="2000" u="sng" dirty="0"/>
          </a:p>
          <a:p>
            <a:pPr>
              <a:lnSpc>
                <a:spcPct val="150000"/>
              </a:lnSpc>
              <a:buSzPct val="150000"/>
            </a:pPr>
            <a:r>
              <a:rPr lang="en-GB" sz="2000" dirty="0"/>
              <a:t>Additional information would include:</a:t>
            </a:r>
          </a:p>
          <a:p>
            <a:pPr lvl="1">
              <a:lnSpc>
                <a:spcPct val="150000"/>
              </a:lnSpc>
              <a:buSzPct val="100000"/>
            </a:pPr>
            <a:r>
              <a:rPr lang="en-GB" sz="2000" dirty="0"/>
              <a:t>Acceptance criteria</a:t>
            </a:r>
          </a:p>
          <a:p>
            <a:pPr lvl="1">
              <a:lnSpc>
                <a:spcPct val="150000"/>
              </a:lnSpc>
              <a:buSzPct val="100000"/>
            </a:pPr>
            <a:r>
              <a:rPr lang="en-GB" sz="2000" dirty="0"/>
              <a:t>Effort involved</a:t>
            </a:r>
          </a:p>
          <a:p>
            <a:pPr lvl="1">
              <a:lnSpc>
                <a:spcPct val="150000"/>
              </a:lnSpc>
              <a:buSzPct val="100000"/>
            </a:pPr>
            <a:r>
              <a:rPr lang="en-GB" sz="2000" dirty="0"/>
              <a:t>Value</a:t>
            </a:r>
          </a:p>
          <a:p>
            <a:pPr>
              <a:lnSpc>
                <a:spcPct val="150000"/>
              </a:lnSpc>
              <a:buSzPct val="150000"/>
            </a:pPr>
            <a:r>
              <a:rPr lang="en-GB" sz="2000" dirty="0"/>
              <a:t>They are a starting point and not fully </a:t>
            </a:r>
            <a:r>
              <a:rPr lang="en-GB" sz="2000" dirty="0" smtClean="0"/>
              <a:t>defined</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25.6.1</a:t>
            </a:r>
          </a:p>
        </p:txBody>
      </p:sp>
      <p:sp>
        <p:nvSpPr>
          <p:cNvPr id="6" name="Rectangle 5">
            <a:extLst>
              <a:ext uri="{FF2B5EF4-FFF2-40B4-BE49-F238E27FC236}">
                <a16:creationId xmlns:a16="http://schemas.microsoft.com/office/drawing/2014/main" xmlns="" id="{3A0FBB9F-D09C-4673-8ED6-FD4118513F73}"/>
              </a:ext>
            </a:extLst>
          </p:cNvPr>
          <p:cNvSpPr/>
          <p:nvPr/>
        </p:nvSpPr>
        <p:spPr>
          <a:xfrm>
            <a:off x="1758506" y="2219094"/>
            <a:ext cx="5643917" cy="400110"/>
          </a:xfrm>
          <a:prstGeom prst="rect">
            <a:avLst/>
          </a:prstGeom>
          <a:noFill/>
        </p:spPr>
        <p:txBody>
          <a:bodyPr wrap="none" lIns="91440" tIns="45720" rIns="91440" bIns="45720">
            <a:spAutoFit/>
          </a:bodyPr>
          <a:lstStyle/>
          <a:p>
            <a:pPr algn="ctr"/>
            <a:r>
              <a:rPr lang="en-GB" sz="2000" b="1" dirty="0">
                <a:ln w="1905"/>
                <a:solidFill>
                  <a:srgbClr val="4C4383"/>
                </a:solidFill>
                <a:effectLst>
                  <a:innerShdw blurRad="69850" dist="43180" dir="5400000">
                    <a:srgbClr val="000000">
                      <a:alpha val="65000"/>
                    </a:srgbClr>
                  </a:innerShdw>
                </a:effectLst>
              </a:rPr>
              <a:t>As a &lt;role&gt;, I want to &lt;function&gt;, so that &lt;benefit&gt;.</a:t>
            </a:r>
          </a:p>
        </p:txBody>
      </p:sp>
      <p:sp>
        <p:nvSpPr>
          <p:cNvPr id="7" name="Slide Number Placeholder 6"/>
          <p:cNvSpPr>
            <a:spLocks noGrp="1"/>
          </p:cNvSpPr>
          <p:nvPr>
            <p:ph type="sldNum" sz="quarter" idx="12"/>
          </p:nvPr>
        </p:nvSpPr>
        <p:spPr/>
        <p:txBody>
          <a:bodyPr/>
          <a:lstStyle/>
          <a:p>
            <a:fld id="{40B12B77-50B0-4444-BE68-9A2AC473F5F8}" type="slidenum">
              <a:rPr lang="en-GB" smtClean="0"/>
              <a:t>49</a:t>
            </a:fld>
            <a:endParaRPr lang="en-GB"/>
          </a:p>
        </p:txBody>
      </p:sp>
    </p:spTree>
    <p:extLst>
      <p:ext uri="{BB962C8B-B14F-4D97-AF65-F5344CB8AC3E}">
        <p14:creationId xmlns:p14="http://schemas.microsoft.com/office/powerpoint/2010/main" val="107663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a:t>
            </a:r>
            <a:r>
              <a:rPr lang="en-GB" dirty="0" smtClean="0"/>
              <a:t>PRINCE2 AGILE manual</a:t>
            </a:r>
            <a:endParaRPr lang="en-GB" dirty="0"/>
          </a:p>
        </p:txBody>
      </p:sp>
      <p:sp>
        <p:nvSpPr>
          <p:cNvPr id="3" name="Content Placeholder 2"/>
          <p:cNvSpPr>
            <a:spLocks noGrp="1"/>
          </p:cNvSpPr>
          <p:nvPr>
            <p:ph idx="1"/>
          </p:nvPr>
        </p:nvSpPr>
        <p:spPr>
          <a:xfrm>
            <a:off x="345354" y="1823980"/>
            <a:ext cx="11246877" cy="4351338"/>
          </a:xfrm>
        </p:spPr>
        <p:txBody>
          <a:bodyPr>
            <a:noAutofit/>
          </a:bodyPr>
          <a:lstStyle/>
          <a:p>
            <a:pPr>
              <a:buSzPct val="150000"/>
            </a:pPr>
            <a:r>
              <a:rPr lang="en-GB" sz="2000" dirty="0" smtClean="0"/>
              <a:t>Aligned </a:t>
            </a:r>
            <a:r>
              <a:rPr lang="en-GB" sz="2000" dirty="0"/>
              <a:t>to the PRINCE2 2017 manual </a:t>
            </a:r>
            <a:r>
              <a:rPr lang="en-GB" sz="2000" dirty="0" smtClean="0"/>
              <a:t>(to be released </a:t>
            </a:r>
            <a:r>
              <a:rPr lang="en-GB" sz="2000" dirty="0"/>
              <a:t>mid-2018)</a:t>
            </a:r>
          </a:p>
          <a:p>
            <a:pPr>
              <a:buSzPct val="150000"/>
            </a:pPr>
            <a:r>
              <a:rPr lang="en-GB" sz="2000" dirty="0"/>
              <a:t>Early chapters</a:t>
            </a:r>
          </a:p>
          <a:p>
            <a:pPr lvl="1">
              <a:buSzPct val="100000"/>
            </a:pPr>
            <a:r>
              <a:rPr lang="en-GB" sz="2000" dirty="0"/>
              <a:t>Basic understandings and drivers for PRINCE2 </a:t>
            </a:r>
            <a:r>
              <a:rPr lang="en-GB" sz="2000" dirty="0" smtClean="0"/>
              <a:t>Agile</a:t>
            </a:r>
            <a:endParaRPr lang="en-GB" sz="2000" dirty="0"/>
          </a:p>
          <a:p>
            <a:pPr>
              <a:buSzPct val="150000"/>
            </a:pPr>
            <a:r>
              <a:rPr lang="en-GB" sz="2000" dirty="0"/>
              <a:t>Middle chapters</a:t>
            </a:r>
          </a:p>
          <a:p>
            <a:pPr lvl="1"/>
            <a:r>
              <a:rPr lang="en-GB" sz="2000" dirty="0"/>
              <a:t>Discussion and description of the principles, themes, processes and products</a:t>
            </a:r>
          </a:p>
          <a:p>
            <a:pPr lvl="1"/>
            <a:r>
              <a:rPr lang="en-GB" sz="2000" dirty="0"/>
              <a:t>What you may find</a:t>
            </a:r>
          </a:p>
          <a:p>
            <a:pPr lvl="1"/>
            <a:r>
              <a:rPr lang="en-GB" sz="2000" dirty="0"/>
              <a:t>What to </a:t>
            </a:r>
            <a:r>
              <a:rPr lang="en-GB" sz="2000" dirty="0" smtClean="0"/>
              <a:t>do</a:t>
            </a:r>
            <a:endParaRPr lang="en-GB" sz="2000" dirty="0"/>
          </a:p>
          <a:p>
            <a:pPr>
              <a:buSzPct val="150000"/>
            </a:pPr>
            <a:r>
              <a:rPr lang="en-GB" sz="2000" dirty="0"/>
              <a:t>Final chapters</a:t>
            </a:r>
          </a:p>
          <a:p>
            <a:pPr lvl="1"/>
            <a:r>
              <a:rPr lang="en-GB" sz="2000" dirty="0"/>
              <a:t>Focus </a:t>
            </a:r>
            <a:r>
              <a:rPr lang="en-GB" sz="2000" dirty="0" smtClean="0"/>
              <a:t>areas: </a:t>
            </a:r>
            <a:r>
              <a:rPr lang="en-GB" sz="2000" dirty="0"/>
              <a:t>where PRINCE2 needs more detailed guidance when in an agile context</a:t>
            </a:r>
          </a:p>
          <a:p>
            <a:pPr lvl="1"/>
            <a:r>
              <a:rPr lang="en-GB" sz="2000" dirty="0"/>
              <a:t>The </a:t>
            </a:r>
            <a:r>
              <a:rPr lang="en-GB" sz="2000" dirty="0" smtClean="0"/>
              <a:t>appendices</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Slide Number Placeholder 4"/>
          <p:cNvSpPr>
            <a:spLocks noGrp="1"/>
          </p:cNvSpPr>
          <p:nvPr>
            <p:ph type="sldNum" sz="quarter" idx="12"/>
          </p:nvPr>
        </p:nvSpPr>
        <p:spPr/>
        <p:txBody>
          <a:bodyPr/>
          <a:lstStyle/>
          <a:p>
            <a:fld id="{40B12B77-50B0-4444-BE68-9A2AC473F5F8}" type="slidenum">
              <a:rPr lang="en-GB" smtClean="0"/>
              <a:t>5</a:t>
            </a:fld>
            <a:endParaRPr lang="en-GB"/>
          </a:p>
        </p:txBody>
      </p:sp>
    </p:spTree>
    <p:extLst>
      <p:ext uri="{BB962C8B-B14F-4D97-AF65-F5344CB8AC3E}">
        <p14:creationId xmlns:p14="http://schemas.microsoft.com/office/powerpoint/2010/main" val="2939224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Stories</a:t>
            </a:r>
          </a:p>
        </p:txBody>
      </p:sp>
      <p:sp>
        <p:nvSpPr>
          <p:cNvPr id="3" name="Content Placeholder 2"/>
          <p:cNvSpPr>
            <a:spLocks noGrp="1"/>
          </p:cNvSpPr>
          <p:nvPr>
            <p:ph idx="1"/>
          </p:nvPr>
        </p:nvSpPr>
        <p:spPr>
          <a:xfrm>
            <a:off x="5400136" y="1823980"/>
            <a:ext cx="6512943" cy="4351338"/>
          </a:xfrm>
        </p:spPr>
        <p:txBody>
          <a:bodyPr>
            <a:noAutofit/>
          </a:bodyPr>
          <a:lstStyle/>
          <a:p>
            <a:pPr>
              <a:buSzPct val="150000"/>
            </a:pPr>
            <a:r>
              <a:rPr lang="en-GB" sz="2000" dirty="0">
                <a:solidFill>
                  <a:schemeClr val="bg1">
                    <a:lumMod val="50000"/>
                  </a:schemeClr>
                </a:solidFill>
              </a:rPr>
              <a:t>Takes skill to create good User Stories:</a:t>
            </a:r>
          </a:p>
          <a:p>
            <a:pPr lvl="1"/>
            <a:r>
              <a:rPr lang="en-GB" sz="2000" dirty="0">
                <a:solidFill>
                  <a:schemeClr val="bg1">
                    <a:lumMod val="50000"/>
                  </a:schemeClr>
                </a:solidFill>
              </a:rPr>
              <a:t>INVEST is used by many</a:t>
            </a:r>
          </a:p>
          <a:p>
            <a:pPr lvl="1"/>
            <a:r>
              <a:rPr lang="en-GB" sz="2000" dirty="0">
                <a:solidFill>
                  <a:schemeClr val="bg1">
                    <a:lumMod val="50000"/>
                  </a:schemeClr>
                </a:solidFill>
              </a:rPr>
              <a:t>So is a definition of ‘Ready’</a:t>
            </a:r>
          </a:p>
          <a:p>
            <a:pPr>
              <a:buSzPct val="150000"/>
            </a:pPr>
            <a:r>
              <a:rPr lang="en-GB" sz="2000" dirty="0">
                <a:solidFill>
                  <a:schemeClr val="bg1">
                    <a:lumMod val="50000"/>
                  </a:schemeClr>
                </a:solidFill>
              </a:rPr>
              <a:t>Epics are a type of User Story that need to be broken down</a:t>
            </a:r>
          </a:p>
          <a:p>
            <a:pPr>
              <a:buSzPct val="150000"/>
            </a:pPr>
            <a:r>
              <a:rPr lang="en-GB" sz="2000" dirty="0">
                <a:solidFill>
                  <a:schemeClr val="bg1">
                    <a:lumMod val="50000"/>
                  </a:schemeClr>
                </a:solidFill>
              </a:rPr>
              <a:t>Technical Stories can be used for Non-functional </a:t>
            </a:r>
            <a:r>
              <a:rPr lang="en-GB" sz="2000" dirty="0" smtClean="0">
                <a:solidFill>
                  <a:schemeClr val="bg1">
                    <a:lumMod val="50000"/>
                  </a:schemeClr>
                </a:solidFill>
              </a:rPr>
              <a:t>requirements, </a:t>
            </a:r>
            <a:r>
              <a:rPr lang="en-GB" sz="2000" dirty="0">
                <a:solidFill>
                  <a:schemeClr val="bg1">
                    <a:lumMod val="50000"/>
                  </a:schemeClr>
                </a:solidFill>
              </a:rPr>
              <a:t>e.g. performance or </a:t>
            </a:r>
            <a:r>
              <a:rPr lang="en-GB" sz="2000" dirty="0" smtClean="0">
                <a:solidFill>
                  <a:schemeClr val="bg1">
                    <a:lumMod val="50000"/>
                  </a:schemeClr>
                </a:solidFill>
              </a:rPr>
              <a:t>speed</a:t>
            </a:r>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25.6.1.6, Figure 25.3</a:t>
            </a:r>
          </a:p>
        </p:txBody>
      </p:sp>
      <p:pic>
        <p:nvPicPr>
          <p:cNvPr id="6" name="Picture 5">
            <a:extLst>
              <a:ext uri="{FF2B5EF4-FFF2-40B4-BE49-F238E27FC236}">
                <a16:creationId xmlns:a16="http://schemas.microsoft.com/office/drawing/2014/main" xmlns="" id="{04A127B8-D0EC-4B71-BA4F-A8E640126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36" y="1383859"/>
            <a:ext cx="4443471" cy="5197075"/>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50</a:t>
            </a:fld>
            <a:endParaRPr lang="en-GB"/>
          </a:p>
        </p:txBody>
      </p:sp>
    </p:spTree>
    <p:extLst>
      <p:ext uri="{BB962C8B-B14F-4D97-AF65-F5344CB8AC3E}">
        <p14:creationId xmlns:p14="http://schemas.microsoft.com/office/powerpoint/2010/main" val="1466116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Prioritisation</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t>An essential part of PRINCE2 Agile</a:t>
            </a:r>
          </a:p>
          <a:p>
            <a:pPr>
              <a:buSzPct val="150000"/>
            </a:pPr>
            <a:r>
              <a:rPr lang="en-GB" sz="2000" dirty="0"/>
              <a:t>Two approaches frequently used are:</a:t>
            </a:r>
          </a:p>
          <a:p>
            <a:pPr lvl="1">
              <a:lnSpc>
                <a:spcPct val="150000"/>
              </a:lnSpc>
            </a:pPr>
            <a:r>
              <a:rPr lang="en-GB" sz="2000" dirty="0" err="1"/>
              <a:t>MoSCoW</a:t>
            </a:r>
            <a:endParaRPr lang="en-GB" sz="2000" dirty="0"/>
          </a:p>
          <a:p>
            <a:pPr lvl="1"/>
            <a:r>
              <a:rPr lang="en-GB" sz="2000" dirty="0"/>
              <a:t>Ordering (1,2,3,…,n)</a:t>
            </a:r>
          </a:p>
          <a:p>
            <a:pPr>
              <a:buSzPct val="150000"/>
            </a:pPr>
            <a:r>
              <a:rPr lang="en-GB" sz="2000" dirty="0" err="1"/>
              <a:t>MoSCoW</a:t>
            </a:r>
            <a:r>
              <a:rPr lang="en-GB" sz="2000" dirty="0"/>
              <a:t> stands for:</a:t>
            </a:r>
          </a:p>
          <a:p>
            <a:pPr lvl="1"/>
            <a:r>
              <a:rPr lang="en-GB" sz="2000" dirty="0"/>
              <a:t>Must have</a:t>
            </a:r>
          </a:p>
          <a:p>
            <a:pPr lvl="1"/>
            <a:r>
              <a:rPr lang="en-GB" sz="2000" dirty="0"/>
              <a:t>Should have</a:t>
            </a:r>
          </a:p>
          <a:p>
            <a:pPr lvl="1"/>
            <a:r>
              <a:rPr lang="en-GB" sz="2000" dirty="0"/>
              <a:t>Could have</a:t>
            </a:r>
          </a:p>
          <a:p>
            <a:pPr lvl="1"/>
            <a:r>
              <a:rPr lang="en-GB" sz="2000" dirty="0" smtClean="0"/>
              <a:t>Won’t </a:t>
            </a:r>
            <a:r>
              <a:rPr lang="en-GB" sz="2000" dirty="0"/>
              <a:t>have for </a:t>
            </a:r>
            <a:r>
              <a:rPr lang="en-GB" sz="2000" dirty="0" smtClean="0"/>
              <a:t>now</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25.5</a:t>
            </a:r>
          </a:p>
        </p:txBody>
      </p:sp>
      <p:sp>
        <p:nvSpPr>
          <p:cNvPr id="6" name="Slide Number Placeholder 5"/>
          <p:cNvSpPr>
            <a:spLocks noGrp="1"/>
          </p:cNvSpPr>
          <p:nvPr>
            <p:ph type="sldNum" sz="quarter" idx="12"/>
          </p:nvPr>
        </p:nvSpPr>
        <p:spPr/>
        <p:txBody>
          <a:bodyPr/>
          <a:lstStyle/>
          <a:p>
            <a:fld id="{40B12B77-50B0-4444-BE68-9A2AC473F5F8}" type="slidenum">
              <a:rPr lang="en-GB" smtClean="0"/>
              <a:t>51</a:t>
            </a:fld>
            <a:endParaRPr lang="en-GB"/>
          </a:p>
        </p:txBody>
      </p:sp>
    </p:spTree>
    <p:extLst>
      <p:ext uri="{BB962C8B-B14F-4D97-AF65-F5344CB8AC3E}">
        <p14:creationId xmlns:p14="http://schemas.microsoft.com/office/powerpoint/2010/main" val="162872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err="1"/>
              <a:t>MoSCoW</a:t>
            </a:r>
            <a:r>
              <a:rPr lang="en-GB" dirty="0"/>
              <a:t> prioritisation</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err="1"/>
              <a:t>MoSCoW</a:t>
            </a:r>
            <a:r>
              <a:rPr lang="en-GB" sz="2000" dirty="0"/>
              <a:t> – Must, Should, Could, Wont have for now</a:t>
            </a:r>
          </a:p>
          <a:p>
            <a:pPr>
              <a:lnSpc>
                <a:spcPct val="150000"/>
              </a:lnSpc>
              <a:buSzPct val="150000"/>
            </a:pPr>
            <a:r>
              <a:rPr lang="en-GB" sz="2000" dirty="0"/>
              <a:t>What makes a Must a Must?</a:t>
            </a:r>
          </a:p>
          <a:p>
            <a:pPr>
              <a:lnSpc>
                <a:spcPct val="150000"/>
              </a:lnSpc>
              <a:buSzPct val="150000"/>
            </a:pPr>
            <a:r>
              <a:rPr lang="en-GB" sz="2000" dirty="0"/>
              <a:t>…and a Should a Should</a:t>
            </a:r>
          </a:p>
          <a:p>
            <a:pPr>
              <a:lnSpc>
                <a:spcPct val="150000"/>
              </a:lnSpc>
              <a:buSzPct val="150000"/>
            </a:pPr>
            <a:r>
              <a:rPr lang="en-GB" sz="2000" dirty="0"/>
              <a:t>…and a Could a </a:t>
            </a:r>
            <a:r>
              <a:rPr lang="en-GB" sz="2000" dirty="0" smtClean="0"/>
              <a:t>Could</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25.5.2, Table 25.3</a:t>
            </a:r>
          </a:p>
        </p:txBody>
      </p:sp>
      <p:sp>
        <p:nvSpPr>
          <p:cNvPr id="6" name="Slide Number Placeholder 5"/>
          <p:cNvSpPr>
            <a:spLocks noGrp="1"/>
          </p:cNvSpPr>
          <p:nvPr>
            <p:ph type="sldNum" sz="quarter" idx="12"/>
          </p:nvPr>
        </p:nvSpPr>
        <p:spPr/>
        <p:txBody>
          <a:bodyPr/>
          <a:lstStyle/>
          <a:p>
            <a:fld id="{40B12B77-50B0-4444-BE68-9A2AC473F5F8}" type="slidenum">
              <a:rPr lang="en-GB" smtClean="0"/>
              <a:t>52</a:t>
            </a:fld>
            <a:endParaRPr lang="en-GB"/>
          </a:p>
        </p:txBody>
      </p:sp>
    </p:spTree>
    <p:extLst>
      <p:ext uri="{BB962C8B-B14F-4D97-AF65-F5344CB8AC3E}">
        <p14:creationId xmlns:p14="http://schemas.microsoft.com/office/powerpoint/2010/main" val="2370289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MoSCoW</a:t>
            </a:r>
            <a:r>
              <a:rPr lang="en-GB" dirty="0"/>
              <a:t> and ordering</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Is it really a Must?</a:t>
            </a:r>
          </a:p>
          <a:p>
            <a:pPr lvl="1">
              <a:lnSpc>
                <a:spcPct val="150000"/>
              </a:lnSpc>
              <a:buSzPct val="100000"/>
            </a:pPr>
            <a:r>
              <a:rPr lang="en-GB" sz="2000" dirty="0">
                <a:solidFill>
                  <a:schemeClr val="bg1">
                    <a:lumMod val="50000"/>
                  </a:schemeClr>
                </a:solidFill>
              </a:rPr>
              <a:t>Will it work without it?</a:t>
            </a:r>
          </a:p>
          <a:p>
            <a:pPr lvl="1">
              <a:lnSpc>
                <a:spcPct val="150000"/>
              </a:lnSpc>
              <a:buSzPct val="100000"/>
            </a:pPr>
            <a:r>
              <a:rPr lang="en-GB" sz="2000" dirty="0">
                <a:solidFill>
                  <a:schemeClr val="bg1">
                    <a:lumMod val="50000"/>
                  </a:schemeClr>
                </a:solidFill>
              </a:rPr>
              <a:t>Is it worth delivering it, without it?</a:t>
            </a:r>
          </a:p>
          <a:p>
            <a:pPr>
              <a:buSzPct val="150000"/>
            </a:pPr>
            <a:r>
              <a:rPr lang="en-GB" sz="2000" dirty="0">
                <a:solidFill>
                  <a:schemeClr val="bg1">
                    <a:lumMod val="50000"/>
                  </a:schemeClr>
                </a:solidFill>
              </a:rPr>
              <a:t>Can it be decomposed?</a:t>
            </a:r>
          </a:p>
          <a:p>
            <a:pPr>
              <a:buSzPct val="150000"/>
            </a:pPr>
            <a:r>
              <a:rPr lang="en-GB" sz="2000" dirty="0">
                <a:solidFill>
                  <a:schemeClr val="bg1">
                    <a:lumMod val="50000"/>
                  </a:schemeClr>
                </a:solidFill>
              </a:rPr>
              <a:t>Ordering is appropriate when:</a:t>
            </a:r>
          </a:p>
          <a:p>
            <a:pPr lvl="1">
              <a:lnSpc>
                <a:spcPct val="150000"/>
              </a:lnSpc>
            </a:pPr>
            <a:r>
              <a:rPr lang="en-GB" sz="2000" dirty="0">
                <a:solidFill>
                  <a:schemeClr val="bg1">
                    <a:lumMod val="50000"/>
                  </a:schemeClr>
                </a:solidFill>
              </a:rPr>
              <a:t>There is little dependency between items</a:t>
            </a:r>
          </a:p>
          <a:p>
            <a:pPr lvl="1">
              <a:lnSpc>
                <a:spcPct val="150000"/>
              </a:lnSpc>
            </a:pPr>
            <a:r>
              <a:rPr lang="en-GB" sz="2000" dirty="0">
                <a:solidFill>
                  <a:schemeClr val="bg1">
                    <a:lumMod val="50000"/>
                  </a:schemeClr>
                </a:solidFill>
              </a:rPr>
              <a:t>Items do not naturally group </a:t>
            </a:r>
            <a:r>
              <a:rPr lang="en-GB" sz="2000" dirty="0" smtClean="0">
                <a:solidFill>
                  <a:schemeClr val="bg1">
                    <a:lumMod val="50000"/>
                  </a:schemeClr>
                </a:solidFill>
              </a:rPr>
              <a:t>together</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25.5.6, Figure 25.2</a:t>
            </a:r>
          </a:p>
        </p:txBody>
      </p:sp>
      <p:pic>
        <p:nvPicPr>
          <p:cNvPr id="6" name="Picture 5">
            <a:extLst>
              <a:ext uri="{FF2B5EF4-FFF2-40B4-BE49-F238E27FC236}">
                <a16:creationId xmlns:a16="http://schemas.microsoft.com/office/drawing/2014/main" xmlns="" id="{89E32ACF-1262-41E1-884B-7956FE21C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614" y="1735931"/>
            <a:ext cx="5727477" cy="381948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40B12B77-50B0-4444-BE68-9A2AC473F5F8}" type="slidenum">
              <a:rPr lang="en-GB" smtClean="0"/>
              <a:t>53</a:t>
            </a:fld>
            <a:endParaRPr lang="en-GB"/>
          </a:p>
        </p:txBody>
      </p:sp>
    </p:spTree>
    <p:extLst>
      <p:ext uri="{BB962C8B-B14F-4D97-AF65-F5344CB8AC3E}">
        <p14:creationId xmlns:p14="http://schemas.microsoft.com/office/powerpoint/2010/main" val="2025835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prioritisation</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Can be used on:</a:t>
            </a:r>
          </a:p>
          <a:p>
            <a:pPr lvl="1">
              <a:buSzPct val="100000"/>
            </a:pPr>
            <a:r>
              <a:rPr lang="en-GB" sz="2000" dirty="0">
                <a:solidFill>
                  <a:schemeClr val="bg1">
                    <a:lumMod val="50000"/>
                  </a:schemeClr>
                </a:solidFill>
              </a:rPr>
              <a:t>Non-functional requirements</a:t>
            </a:r>
          </a:p>
          <a:p>
            <a:pPr lvl="1">
              <a:lnSpc>
                <a:spcPct val="150000"/>
              </a:lnSpc>
            </a:pPr>
            <a:r>
              <a:rPr lang="en-GB" sz="2000" dirty="0">
                <a:solidFill>
                  <a:schemeClr val="bg1">
                    <a:lumMod val="50000"/>
                  </a:schemeClr>
                </a:solidFill>
              </a:rPr>
              <a:t>Quality Criteria (Acceptance Criteria)</a:t>
            </a:r>
          </a:p>
          <a:p>
            <a:pPr lvl="1">
              <a:lnSpc>
                <a:spcPct val="150000"/>
              </a:lnSpc>
            </a:pPr>
            <a:r>
              <a:rPr lang="en-GB" sz="2000" dirty="0">
                <a:solidFill>
                  <a:schemeClr val="bg1">
                    <a:lumMod val="50000"/>
                  </a:schemeClr>
                </a:solidFill>
              </a:rPr>
              <a:t>Quality Review activities</a:t>
            </a:r>
          </a:p>
          <a:p>
            <a:pPr>
              <a:buSzPct val="150000"/>
            </a:pPr>
            <a:r>
              <a:rPr lang="en-GB" sz="2000" dirty="0">
                <a:solidFill>
                  <a:schemeClr val="bg1">
                    <a:lumMod val="50000"/>
                  </a:schemeClr>
                </a:solidFill>
              </a:rPr>
              <a:t>Prioritisation handles change but is it detail change or baseline change?</a:t>
            </a:r>
          </a:p>
          <a:p>
            <a:pPr>
              <a:buSzPct val="150000"/>
            </a:pPr>
            <a:r>
              <a:rPr lang="en-GB" sz="2000" dirty="0">
                <a:solidFill>
                  <a:schemeClr val="bg1">
                    <a:lumMod val="50000"/>
                  </a:schemeClr>
                </a:solidFill>
              </a:rPr>
              <a:t>Detail change can be handled </a:t>
            </a:r>
            <a:r>
              <a:rPr lang="en-GB" sz="2000" dirty="0" smtClean="0">
                <a:solidFill>
                  <a:schemeClr val="bg1">
                    <a:lumMod val="50000"/>
                  </a:schemeClr>
                </a:solidFill>
              </a:rPr>
              <a:t>dynamically</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25.5.7</a:t>
            </a:r>
          </a:p>
        </p:txBody>
      </p:sp>
      <p:sp>
        <p:nvSpPr>
          <p:cNvPr id="6" name="Slide Number Placeholder 5"/>
          <p:cNvSpPr>
            <a:spLocks noGrp="1"/>
          </p:cNvSpPr>
          <p:nvPr>
            <p:ph type="sldNum" sz="quarter" idx="12"/>
          </p:nvPr>
        </p:nvSpPr>
        <p:spPr/>
        <p:txBody>
          <a:bodyPr/>
          <a:lstStyle/>
          <a:p>
            <a:fld id="{40B12B77-50B0-4444-BE68-9A2AC473F5F8}" type="slidenum">
              <a:rPr lang="en-GB" smtClean="0"/>
              <a:t>54</a:t>
            </a:fld>
            <a:endParaRPr lang="en-GB"/>
          </a:p>
        </p:txBody>
      </p:sp>
    </p:spTree>
    <p:extLst>
      <p:ext uri="{BB962C8B-B14F-4D97-AF65-F5344CB8AC3E}">
        <p14:creationId xmlns:p14="http://schemas.microsoft.com/office/powerpoint/2010/main" val="435431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 general view of agile</a:t>
            </a:r>
          </a:p>
        </p:txBody>
      </p:sp>
      <p:sp>
        <p:nvSpPr>
          <p:cNvPr id="3" name="Content Placeholder 2"/>
          <p:cNvSpPr>
            <a:spLocks noGrp="1"/>
          </p:cNvSpPr>
          <p:nvPr>
            <p:ph idx="1"/>
          </p:nvPr>
        </p:nvSpPr>
        <p:spPr>
          <a:xfrm>
            <a:off x="345354" y="1823980"/>
            <a:ext cx="11567725" cy="4351338"/>
          </a:xfrm>
        </p:spPr>
        <p:txBody>
          <a:bodyPr>
            <a:noAutofit/>
          </a:bodyPr>
          <a:lstStyle/>
          <a:p>
            <a:pPr>
              <a:lnSpc>
                <a:spcPct val="150000"/>
              </a:lnSpc>
              <a:buSzPct val="150000"/>
            </a:pPr>
            <a:r>
              <a:rPr lang="en-GB" sz="2000" dirty="0"/>
              <a:t>Agile embraces change</a:t>
            </a:r>
          </a:p>
          <a:p>
            <a:pPr>
              <a:lnSpc>
                <a:spcPct val="150000"/>
              </a:lnSpc>
              <a:buSzPct val="150000"/>
            </a:pPr>
            <a:r>
              <a:rPr lang="en-GB" sz="2000" dirty="0"/>
              <a:t>Agile responds to it, welcomes it</a:t>
            </a:r>
          </a:p>
          <a:p>
            <a:pPr>
              <a:lnSpc>
                <a:spcPct val="150000"/>
              </a:lnSpc>
              <a:buSzPct val="150000"/>
            </a:pPr>
            <a:r>
              <a:rPr lang="en-GB" sz="2000" dirty="0"/>
              <a:t>Change to the detail is typically viewed as positive</a:t>
            </a:r>
          </a:p>
          <a:p>
            <a:pPr>
              <a:lnSpc>
                <a:spcPct val="150000"/>
              </a:lnSpc>
              <a:buSzPct val="150000"/>
            </a:pPr>
            <a:r>
              <a:rPr lang="en-GB" sz="2000" dirty="0"/>
              <a:t>Change to the baseline may not </a:t>
            </a:r>
            <a:r>
              <a:rPr lang="en-GB" sz="2000" dirty="0" smtClean="0"/>
              <a:t>be</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14.2</a:t>
            </a:r>
          </a:p>
        </p:txBody>
      </p:sp>
      <p:sp>
        <p:nvSpPr>
          <p:cNvPr id="6" name="Slide Number Placeholder 5"/>
          <p:cNvSpPr>
            <a:spLocks noGrp="1"/>
          </p:cNvSpPr>
          <p:nvPr>
            <p:ph type="sldNum" sz="quarter" idx="12"/>
          </p:nvPr>
        </p:nvSpPr>
        <p:spPr/>
        <p:txBody>
          <a:bodyPr/>
          <a:lstStyle/>
          <a:p>
            <a:fld id="{40B12B77-50B0-4444-BE68-9A2AC473F5F8}" type="slidenum">
              <a:rPr lang="en-GB" smtClean="0"/>
              <a:t>55</a:t>
            </a:fld>
            <a:endParaRPr lang="en-GB"/>
          </a:p>
        </p:txBody>
      </p:sp>
    </p:spTree>
    <p:extLst>
      <p:ext uri="{BB962C8B-B14F-4D97-AF65-F5344CB8AC3E}">
        <p14:creationId xmlns:p14="http://schemas.microsoft.com/office/powerpoint/2010/main" val="391878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 guidance</a:t>
            </a:r>
          </a:p>
        </p:txBody>
      </p:sp>
      <p:sp>
        <p:nvSpPr>
          <p:cNvPr id="3" name="Content Placeholder 2"/>
          <p:cNvSpPr>
            <a:spLocks noGrp="1"/>
          </p:cNvSpPr>
          <p:nvPr>
            <p:ph idx="1"/>
          </p:nvPr>
        </p:nvSpPr>
        <p:spPr>
          <a:xfrm>
            <a:off x="345354" y="1823980"/>
            <a:ext cx="11567725" cy="4351338"/>
          </a:xfrm>
        </p:spPr>
        <p:txBody>
          <a:bodyPr>
            <a:noAutofit/>
          </a:bodyPr>
          <a:lstStyle/>
          <a:p>
            <a:pPr>
              <a:lnSpc>
                <a:spcPct val="150000"/>
              </a:lnSpc>
              <a:buSzPct val="150000"/>
            </a:pPr>
            <a:r>
              <a:rPr lang="en-GB" sz="2000" dirty="0"/>
              <a:t>PRINCE2 could be said to be more cautious </a:t>
            </a:r>
          </a:p>
          <a:p>
            <a:pPr>
              <a:lnSpc>
                <a:spcPct val="150000"/>
              </a:lnSpc>
              <a:buSzPct val="150000"/>
            </a:pPr>
            <a:r>
              <a:rPr lang="en-GB" sz="2000" dirty="0"/>
              <a:t>Blending with agile controls significant change</a:t>
            </a:r>
          </a:p>
          <a:p>
            <a:pPr>
              <a:lnSpc>
                <a:spcPct val="150000"/>
              </a:lnSpc>
              <a:buSzPct val="150000"/>
            </a:pPr>
            <a:r>
              <a:rPr lang="en-GB" sz="2000" dirty="0"/>
              <a:t>Allows responsive change at the detail level</a:t>
            </a:r>
          </a:p>
          <a:p>
            <a:pPr>
              <a:lnSpc>
                <a:spcPct val="150000"/>
              </a:lnSpc>
              <a:buSzPct val="150000"/>
            </a:pPr>
            <a:r>
              <a:rPr lang="en-GB" sz="2000" dirty="0"/>
              <a:t>This typifies the marriage of the two</a:t>
            </a:r>
          </a:p>
          <a:p>
            <a:pPr>
              <a:lnSpc>
                <a:spcPct val="150000"/>
              </a:lnSpc>
              <a:buSzPct val="150000"/>
            </a:pPr>
            <a:r>
              <a:rPr lang="en-GB" sz="2000" dirty="0"/>
              <a:t>It is important that baselines use the correct level of detail</a:t>
            </a:r>
          </a:p>
          <a:p>
            <a:pPr>
              <a:lnSpc>
                <a:spcPct val="150000"/>
              </a:lnSpc>
              <a:buSzPct val="150000"/>
            </a:pPr>
            <a:r>
              <a:rPr lang="en-GB" sz="2000" dirty="0"/>
              <a:t>Starting-up a project and initiation a project can create the correct environment for </a:t>
            </a:r>
            <a:r>
              <a:rPr lang="en-GB" sz="2000" dirty="0" smtClean="0"/>
              <a:t>this</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14.3</a:t>
            </a:r>
          </a:p>
        </p:txBody>
      </p:sp>
      <p:sp>
        <p:nvSpPr>
          <p:cNvPr id="6" name="Slide Number Placeholder 5"/>
          <p:cNvSpPr>
            <a:spLocks noGrp="1"/>
          </p:cNvSpPr>
          <p:nvPr>
            <p:ph type="sldNum" sz="quarter" idx="12"/>
          </p:nvPr>
        </p:nvSpPr>
        <p:spPr/>
        <p:txBody>
          <a:bodyPr/>
          <a:lstStyle/>
          <a:p>
            <a:fld id="{40B12B77-50B0-4444-BE68-9A2AC473F5F8}" type="slidenum">
              <a:rPr lang="en-GB" smtClean="0"/>
              <a:t>56</a:t>
            </a:fld>
            <a:endParaRPr lang="en-GB"/>
          </a:p>
        </p:txBody>
      </p:sp>
    </p:spTree>
    <p:extLst>
      <p:ext uri="{BB962C8B-B14F-4D97-AF65-F5344CB8AC3E}">
        <p14:creationId xmlns:p14="http://schemas.microsoft.com/office/powerpoint/2010/main" val="3926127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 guidance</a:t>
            </a:r>
          </a:p>
        </p:txBody>
      </p:sp>
      <p:sp>
        <p:nvSpPr>
          <p:cNvPr id="3" name="Content Placeholder 2"/>
          <p:cNvSpPr>
            <a:spLocks noGrp="1"/>
          </p:cNvSpPr>
          <p:nvPr>
            <p:ph idx="1"/>
          </p:nvPr>
        </p:nvSpPr>
        <p:spPr>
          <a:xfrm>
            <a:off x="345354" y="1823980"/>
            <a:ext cx="11567725" cy="4351338"/>
          </a:xfrm>
        </p:spPr>
        <p:txBody>
          <a:bodyPr>
            <a:noAutofit/>
          </a:bodyPr>
          <a:lstStyle/>
          <a:p>
            <a:pPr>
              <a:lnSpc>
                <a:spcPct val="150000"/>
              </a:lnSpc>
              <a:buSzPct val="150000"/>
            </a:pPr>
            <a:r>
              <a:rPr lang="en-GB" sz="2000" dirty="0"/>
              <a:t>Requirement definition can be binary or like a spectrum</a:t>
            </a:r>
          </a:p>
          <a:p>
            <a:pPr>
              <a:lnSpc>
                <a:spcPct val="150000"/>
              </a:lnSpc>
              <a:buSzPct val="150000"/>
            </a:pPr>
            <a:r>
              <a:rPr lang="en-GB" sz="2000" dirty="0"/>
              <a:t>Good risk management can lessen the impact of change</a:t>
            </a:r>
          </a:p>
          <a:p>
            <a:pPr>
              <a:lnSpc>
                <a:spcPct val="150000"/>
              </a:lnSpc>
              <a:buSzPct val="150000"/>
            </a:pPr>
            <a:r>
              <a:rPr lang="en-GB" sz="2000" dirty="0"/>
              <a:t>So can good configuration management</a:t>
            </a:r>
          </a:p>
          <a:p>
            <a:pPr>
              <a:lnSpc>
                <a:spcPct val="150000"/>
              </a:lnSpc>
              <a:buSzPct val="150000"/>
            </a:pPr>
            <a:r>
              <a:rPr lang="en-GB" sz="2000" dirty="0"/>
              <a:t>Empowered self-organizing teams at the delivery level handle change dynamically within defined </a:t>
            </a:r>
            <a:r>
              <a:rPr lang="en-GB" sz="2000" dirty="0" smtClean="0"/>
              <a:t>tolerances</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14.3</a:t>
            </a:r>
          </a:p>
        </p:txBody>
      </p:sp>
      <p:sp>
        <p:nvSpPr>
          <p:cNvPr id="6" name="Slide Number Placeholder 5"/>
          <p:cNvSpPr>
            <a:spLocks noGrp="1"/>
          </p:cNvSpPr>
          <p:nvPr>
            <p:ph type="sldNum" sz="quarter" idx="12"/>
          </p:nvPr>
        </p:nvSpPr>
        <p:spPr/>
        <p:txBody>
          <a:bodyPr/>
          <a:lstStyle/>
          <a:p>
            <a:fld id="{40B12B77-50B0-4444-BE68-9A2AC473F5F8}" type="slidenum">
              <a:rPr lang="en-GB" smtClean="0"/>
              <a:t>57</a:t>
            </a:fld>
            <a:endParaRPr lang="en-GB"/>
          </a:p>
        </p:txBody>
      </p:sp>
    </p:spTree>
    <p:extLst>
      <p:ext uri="{BB962C8B-B14F-4D97-AF65-F5344CB8AC3E}">
        <p14:creationId xmlns:p14="http://schemas.microsoft.com/office/powerpoint/2010/main" val="3384894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Feedback Loop</a:t>
            </a:r>
          </a:p>
        </p:txBody>
      </p:sp>
      <p:sp>
        <p:nvSpPr>
          <p:cNvPr id="3" name="Content Placeholder 2"/>
          <p:cNvSpPr>
            <a:spLocks noGrp="1"/>
          </p:cNvSpPr>
          <p:nvPr>
            <p:ph idx="1"/>
          </p:nvPr>
        </p:nvSpPr>
        <p:spPr>
          <a:xfrm>
            <a:off x="345354" y="1823980"/>
            <a:ext cx="11567725" cy="4351338"/>
          </a:xfrm>
        </p:spPr>
        <p:txBody>
          <a:bodyPr>
            <a:noAutofit/>
          </a:bodyPr>
          <a:lstStyle/>
          <a:p>
            <a:pPr>
              <a:lnSpc>
                <a:spcPct val="150000"/>
              </a:lnSpc>
              <a:buSzPct val="150000"/>
            </a:pPr>
            <a:r>
              <a:rPr lang="en-GB" sz="2000" dirty="0">
                <a:solidFill>
                  <a:schemeClr val="bg1">
                    <a:lumMod val="50000"/>
                  </a:schemeClr>
                </a:solidFill>
              </a:rPr>
              <a:t>Gather feedback as quickly as possible</a:t>
            </a:r>
          </a:p>
          <a:p>
            <a:pPr>
              <a:lnSpc>
                <a:spcPct val="150000"/>
              </a:lnSpc>
              <a:buSzPct val="150000"/>
            </a:pPr>
            <a:r>
              <a:rPr lang="en-GB" sz="2000" dirty="0">
                <a:solidFill>
                  <a:schemeClr val="bg1">
                    <a:lumMod val="50000"/>
                  </a:schemeClr>
                </a:solidFill>
              </a:rPr>
              <a:t>Ideally ‘true’ feedback from the end customer</a:t>
            </a:r>
          </a:p>
          <a:p>
            <a:pPr>
              <a:lnSpc>
                <a:spcPct val="150000"/>
              </a:lnSpc>
              <a:buSzPct val="150000"/>
            </a:pPr>
            <a:r>
              <a:rPr lang="en-GB" sz="2000" dirty="0">
                <a:solidFill>
                  <a:schemeClr val="bg1">
                    <a:lumMod val="50000"/>
                  </a:schemeClr>
                </a:solidFill>
              </a:rPr>
              <a:t>Many forms of feedback loop exist such as:</a:t>
            </a:r>
          </a:p>
          <a:p>
            <a:pPr lvl="1">
              <a:lnSpc>
                <a:spcPct val="150000"/>
              </a:lnSpc>
            </a:pPr>
            <a:r>
              <a:rPr lang="en-GB" sz="2000" dirty="0">
                <a:solidFill>
                  <a:schemeClr val="bg1">
                    <a:lumMod val="50000"/>
                  </a:schemeClr>
                </a:solidFill>
              </a:rPr>
              <a:t>OODA, (Observe Orient(ate), Decide, Act)</a:t>
            </a:r>
          </a:p>
          <a:p>
            <a:pPr lvl="1">
              <a:lnSpc>
                <a:spcPct val="150000"/>
              </a:lnSpc>
            </a:pPr>
            <a:r>
              <a:rPr lang="en-GB" sz="2000" dirty="0">
                <a:solidFill>
                  <a:schemeClr val="bg1">
                    <a:lumMod val="50000"/>
                  </a:schemeClr>
                </a:solidFill>
              </a:rPr>
              <a:t>PDCA (Plan, Do, Check, Act)</a:t>
            </a:r>
          </a:p>
          <a:p>
            <a:pPr lvl="1">
              <a:lnSpc>
                <a:spcPct val="150000"/>
              </a:lnSpc>
            </a:pPr>
            <a:r>
              <a:rPr lang="en-GB" sz="2000" dirty="0">
                <a:solidFill>
                  <a:schemeClr val="bg1">
                    <a:lumMod val="50000"/>
                  </a:schemeClr>
                </a:solidFill>
              </a:rPr>
              <a:t>PDSA (Plan, Do, Study, Act)</a:t>
            </a:r>
          </a:p>
          <a:p>
            <a:pPr lvl="1">
              <a:lnSpc>
                <a:spcPct val="150000"/>
              </a:lnSpc>
            </a:pPr>
            <a:r>
              <a:rPr lang="en-GB" sz="2000" dirty="0">
                <a:solidFill>
                  <a:schemeClr val="bg1">
                    <a:lumMod val="50000"/>
                  </a:schemeClr>
                </a:solidFill>
              </a:rPr>
              <a:t>Build, Measure, Learn (Lean </a:t>
            </a:r>
            <a:r>
              <a:rPr lang="en-GB" sz="2000" dirty="0" err="1">
                <a:solidFill>
                  <a:schemeClr val="bg1">
                    <a:lumMod val="50000"/>
                  </a:schemeClr>
                </a:solidFill>
              </a:rPr>
              <a:t>Startup</a:t>
            </a:r>
            <a:r>
              <a:rPr lang="en-GB" sz="2000" dirty="0" smtClean="0">
                <a:solidFill>
                  <a:schemeClr val="bg1">
                    <a:lumMod val="50000"/>
                  </a:schemeClr>
                </a:solidFill>
              </a:rPr>
              <a:t>)</a:t>
            </a:r>
            <a:endParaRPr lang="en-GB" sz="2000" dirty="0">
              <a:solidFill>
                <a:schemeClr val="bg1">
                  <a:lumMod val="50000"/>
                </a:schemeClr>
              </a:solidFill>
            </a:endParaRPr>
          </a:p>
          <a:p>
            <a:pPr marL="0" indent="0">
              <a:buNone/>
            </a:pPr>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14.4.1</a:t>
            </a:r>
          </a:p>
        </p:txBody>
      </p:sp>
      <p:sp>
        <p:nvSpPr>
          <p:cNvPr id="6" name="Slide Number Placeholder 5"/>
          <p:cNvSpPr>
            <a:spLocks noGrp="1"/>
          </p:cNvSpPr>
          <p:nvPr>
            <p:ph type="sldNum" sz="quarter" idx="12"/>
          </p:nvPr>
        </p:nvSpPr>
        <p:spPr/>
        <p:txBody>
          <a:bodyPr/>
          <a:lstStyle/>
          <a:p>
            <a:fld id="{40B12B77-50B0-4444-BE68-9A2AC473F5F8}" type="slidenum">
              <a:rPr lang="en-GB" smtClean="0"/>
              <a:t>58</a:t>
            </a:fld>
            <a:endParaRPr lang="en-GB"/>
          </a:p>
        </p:txBody>
      </p:sp>
    </p:spTree>
    <p:extLst>
      <p:ext uri="{BB962C8B-B14F-4D97-AF65-F5344CB8AC3E}">
        <p14:creationId xmlns:p14="http://schemas.microsoft.com/office/powerpoint/2010/main" val="690405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 – general view of agile</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Self-organizing</a:t>
            </a:r>
          </a:p>
          <a:p>
            <a:pPr>
              <a:buSzPct val="150000"/>
            </a:pPr>
            <a:r>
              <a:rPr lang="en-GB" sz="2000" dirty="0">
                <a:solidFill>
                  <a:schemeClr val="bg1">
                    <a:lumMod val="50000"/>
                  </a:schemeClr>
                </a:solidFill>
              </a:rPr>
              <a:t>Two common roles:</a:t>
            </a:r>
          </a:p>
          <a:p>
            <a:pPr lvl="1">
              <a:lnSpc>
                <a:spcPct val="150000"/>
              </a:lnSpc>
            </a:pPr>
            <a:r>
              <a:rPr lang="en-GB" sz="2000" dirty="0">
                <a:solidFill>
                  <a:schemeClr val="bg1">
                    <a:lumMod val="50000"/>
                  </a:schemeClr>
                </a:solidFill>
              </a:rPr>
              <a:t>Scrum Master</a:t>
            </a:r>
          </a:p>
          <a:p>
            <a:pPr lvl="1">
              <a:lnSpc>
                <a:spcPct val="150000"/>
              </a:lnSpc>
            </a:pPr>
            <a:r>
              <a:rPr lang="en-GB" sz="2000" dirty="0">
                <a:solidFill>
                  <a:schemeClr val="bg1">
                    <a:lumMod val="50000"/>
                  </a:schemeClr>
                </a:solidFill>
              </a:rPr>
              <a:t>Product Owner</a:t>
            </a:r>
          </a:p>
          <a:p>
            <a:pPr>
              <a:buSzPct val="150000"/>
            </a:pPr>
            <a:r>
              <a:rPr lang="en-GB" sz="2000" dirty="0">
                <a:solidFill>
                  <a:schemeClr val="bg1">
                    <a:lumMod val="50000"/>
                  </a:schemeClr>
                </a:solidFill>
              </a:rPr>
              <a:t>Less prominence for:</a:t>
            </a:r>
          </a:p>
          <a:p>
            <a:pPr lvl="1">
              <a:lnSpc>
                <a:spcPct val="150000"/>
              </a:lnSpc>
            </a:pPr>
            <a:r>
              <a:rPr lang="en-GB" sz="2000" dirty="0">
                <a:solidFill>
                  <a:schemeClr val="bg1">
                    <a:lumMod val="50000"/>
                  </a:schemeClr>
                </a:solidFill>
              </a:rPr>
              <a:t>Project Manger/Team Manager role</a:t>
            </a:r>
          </a:p>
          <a:p>
            <a:pPr lvl="1">
              <a:lnSpc>
                <a:spcPct val="150000"/>
              </a:lnSpc>
            </a:pPr>
            <a:r>
              <a:rPr lang="en-GB" sz="2000" dirty="0">
                <a:solidFill>
                  <a:schemeClr val="bg1">
                    <a:lumMod val="50000"/>
                  </a:schemeClr>
                </a:solidFill>
              </a:rPr>
              <a:t>Requirements Engineer/Business Analyst (or similar) </a:t>
            </a:r>
            <a:r>
              <a:rPr lang="en-GB" sz="2000" dirty="0" smtClean="0">
                <a:solidFill>
                  <a:schemeClr val="bg1">
                    <a:lumMod val="50000"/>
                  </a:schemeClr>
                </a:solidFill>
              </a:rPr>
              <a:t>role </a:t>
            </a:r>
            <a:endParaRPr lang="en-GB" sz="2000" dirty="0">
              <a:solidFill>
                <a:schemeClr val="bg1">
                  <a:lumMod val="50000"/>
                </a:schemeClr>
              </a:solidFill>
            </a:endParaRPr>
          </a:p>
          <a:p>
            <a:pPr marL="457200" lvl="1" indent="0">
              <a:buNone/>
            </a:pPr>
            <a:r>
              <a:rPr lang="en-GB" sz="2000" dirty="0">
                <a:solidFill>
                  <a:schemeClr val="bg1">
                    <a:lumMod val="50000"/>
                  </a:schemeClr>
                </a:solidFill>
              </a:rPr>
              <a:t> </a:t>
            </a: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10.2</a:t>
            </a:r>
          </a:p>
        </p:txBody>
      </p:sp>
      <p:sp>
        <p:nvSpPr>
          <p:cNvPr id="6" name="Slide Number Placeholder 5"/>
          <p:cNvSpPr>
            <a:spLocks noGrp="1"/>
          </p:cNvSpPr>
          <p:nvPr>
            <p:ph type="sldNum" sz="quarter" idx="12"/>
          </p:nvPr>
        </p:nvSpPr>
        <p:spPr/>
        <p:txBody>
          <a:bodyPr/>
          <a:lstStyle/>
          <a:p>
            <a:fld id="{40B12B77-50B0-4444-BE68-9A2AC473F5F8}" type="slidenum">
              <a:rPr lang="en-GB" smtClean="0"/>
              <a:t>59</a:t>
            </a:fld>
            <a:endParaRPr lang="en-GB"/>
          </a:p>
        </p:txBody>
      </p:sp>
    </p:spTree>
    <p:extLst>
      <p:ext uri="{BB962C8B-B14F-4D97-AF65-F5344CB8AC3E}">
        <p14:creationId xmlns:p14="http://schemas.microsoft.com/office/powerpoint/2010/main" val="94829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PRACTITIONER exam structure</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2.5 hour exam</a:t>
            </a:r>
          </a:p>
          <a:p>
            <a:pPr>
              <a:lnSpc>
                <a:spcPct val="150000"/>
              </a:lnSpc>
              <a:buSzPct val="150000"/>
            </a:pPr>
            <a:r>
              <a:rPr lang="en-GB" sz="2000" dirty="0"/>
              <a:t>Open </a:t>
            </a:r>
            <a:r>
              <a:rPr lang="en-GB" sz="2000" dirty="0" smtClean="0"/>
              <a:t>book: PRINCE2 </a:t>
            </a:r>
            <a:r>
              <a:rPr lang="en-GB" sz="2000" dirty="0"/>
              <a:t>Agile manual only</a:t>
            </a:r>
          </a:p>
          <a:p>
            <a:pPr>
              <a:lnSpc>
                <a:spcPct val="150000"/>
              </a:lnSpc>
              <a:buSzPct val="150000"/>
            </a:pPr>
            <a:r>
              <a:rPr lang="en-GB" sz="2000" dirty="0"/>
              <a:t>Objective Testing Exam</a:t>
            </a:r>
          </a:p>
          <a:p>
            <a:pPr>
              <a:lnSpc>
                <a:spcPct val="150000"/>
              </a:lnSpc>
              <a:buSzPct val="150000"/>
            </a:pPr>
            <a:r>
              <a:rPr lang="en-GB" sz="2000" dirty="0"/>
              <a:t>Taken on the afternoon of the third day</a:t>
            </a:r>
          </a:p>
          <a:p>
            <a:pPr>
              <a:lnSpc>
                <a:spcPct val="150000"/>
              </a:lnSpc>
              <a:buSzPct val="150000"/>
            </a:pPr>
            <a:r>
              <a:rPr lang="en-GB" sz="2000" dirty="0"/>
              <a:t>50 questions each worth 1 mark</a:t>
            </a:r>
          </a:p>
          <a:p>
            <a:pPr>
              <a:lnSpc>
                <a:spcPct val="150000"/>
              </a:lnSpc>
              <a:buSzPct val="150000"/>
            </a:pPr>
            <a:r>
              <a:rPr lang="en-GB" sz="2000" dirty="0"/>
              <a:t>Pass is 60% or 30 marks</a:t>
            </a:r>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Slide Number Placeholder 4"/>
          <p:cNvSpPr>
            <a:spLocks noGrp="1"/>
          </p:cNvSpPr>
          <p:nvPr>
            <p:ph type="sldNum" sz="quarter" idx="12"/>
          </p:nvPr>
        </p:nvSpPr>
        <p:spPr/>
        <p:txBody>
          <a:bodyPr/>
          <a:lstStyle/>
          <a:p>
            <a:fld id="{40B12B77-50B0-4444-BE68-9A2AC473F5F8}" type="slidenum">
              <a:rPr lang="en-GB" smtClean="0"/>
              <a:t>6</a:t>
            </a:fld>
            <a:endParaRPr lang="en-GB"/>
          </a:p>
        </p:txBody>
      </p:sp>
    </p:spTree>
    <p:extLst>
      <p:ext uri="{BB962C8B-B14F-4D97-AF65-F5344CB8AC3E}">
        <p14:creationId xmlns:p14="http://schemas.microsoft.com/office/powerpoint/2010/main" val="486080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 - guidance</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t>In simple terms adding PRINCE2 roles to agile delivery roles is quite straightforward</a:t>
            </a:r>
          </a:p>
          <a:p>
            <a:pPr>
              <a:buSzPct val="150000"/>
            </a:pPr>
            <a:r>
              <a:rPr lang="en-GB" sz="2000" dirty="0"/>
              <a:t>However, how easy it is depends upon the nature of the work</a:t>
            </a:r>
          </a:p>
          <a:p>
            <a:pPr>
              <a:buSzPct val="150000"/>
            </a:pPr>
            <a:r>
              <a:rPr lang="en-GB" sz="2000" dirty="0"/>
              <a:t>Roles need to be </a:t>
            </a:r>
            <a:r>
              <a:rPr lang="en-GB" sz="2000" dirty="0" smtClean="0"/>
              <a:t>aligned</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10.3, Table 10.1</a:t>
            </a:r>
          </a:p>
        </p:txBody>
      </p:sp>
      <p:pic>
        <p:nvPicPr>
          <p:cNvPr id="6" name="Picture 2">
            <a:extLst>
              <a:ext uri="{FF2B5EF4-FFF2-40B4-BE49-F238E27FC236}">
                <a16:creationId xmlns:a16="http://schemas.microsoft.com/office/drawing/2014/main" xmlns="" id="{B529FFA2-7548-4D4B-A4C0-61E747E29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86" y="3272052"/>
            <a:ext cx="9890814" cy="216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40B12B77-50B0-4444-BE68-9A2AC473F5F8}" type="slidenum">
              <a:rPr lang="en-GB" smtClean="0"/>
              <a:t>60</a:t>
            </a:fld>
            <a:endParaRPr lang="en-GB"/>
          </a:p>
        </p:txBody>
      </p:sp>
    </p:spTree>
    <p:extLst>
      <p:ext uri="{BB962C8B-B14F-4D97-AF65-F5344CB8AC3E}">
        <p14:creationId xmlns:p14="http://schemas.microsoft.com/office/powerpoint/2010/main" val="205985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 - adjustments</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Common agile concepts may need to be adjusted</a:t>
            </a:r>
          </a:p>
          <a:p>
            <a:pPr>
              <a:buSzPct val="150000"/>
            </a:pPr>
            <a:r>
              <a:rPr lang="en-GB" sz="2000" dirty="0">
                <a:solidFill>
                  <a:schemeClr val="bg1">
                    <a:lumMod val="50000"/>
                  </a:schemeClr>
                </a:solidFill>
              </a:rPr>
              <a:t>Agile teams prefer to be led and coached as opposed to managed</a:t>
            </a:r>
          </a:p>
          <a:p>
            <a:pPr lvl="1"/>
            <a:r>
              <a:rPr lang="en-GB" sz="2000" dirty="0">
                <a:solidFill>
                  <a:schemeClr val="bg1">
                    <a:lumMod val="50000"/>
                  </a:schemeClr>
                </a:solidFill>
              </a:rPr>
              <a:t>Mapping the Team Manger roles needs to be handled appropriately</a:t>
            </a:r>
          </a:p>
          <a:p>
            <a:pPr>
              <a:buSzPct val="150000"/>
            </a:pPr>
            <a:r>
              <a:rPr lang="en-GB" sz="2000" dirty="0">
                <a:solidFill>
                  <a:schemeClr val="bg1">
                    <a:lumMod val="50000"/>
                  </a:schemeClr>
                </a:solidFill>
              </a:rPr>
              <a:t>Common agile guidance refers to a single Product Owner</a:t>
            </a:r>
          </a:p>
          <a:p>
            <a:pPr lvl="1"/>
            <a:r>
              <a:rPr lang="en-GB" sz="2000" dirty="0">
                <a:solidFill>
                  <a:schemeClr val="bg1">
                    <a:lumMod val="50000"/>
                  </a:schemeClr>
                </a:solidFill>
              </a:rPr>
              <a:t>PRINCE2 Agile recommends taking a more blended view</a:t>
            </a:r>
          </a:p>
          <a:p>
            <a:pPr>
              <a:buSzPct val="150000"/>
            </a:pPr>
            <a:r>
              <a:rPr lang="en-GB" sz="2000" dirty="0">
                <a:solidFill>
                  <a:schemeClr val="bg1">
                    <a:lumMod val="50000"/>
                  </a:schemeClr>
                </a:solidFill>
              </a:rPr>
              <a:t>Common agile guidance does not have a Project Manager role</a:t>
            </a:r>
          </a:p>
          <a:p>
            <a:pPr lvl="1"/>
            <a:r>
              <a:rPr lang="en-GB" sz="2000" dirty="0">
                <a:solidFill>
                  <a:schemeClr val="bg1">
                    <a:lumMod val="50000"/>
                  </a:schemeClr>
                </a:solidFill>
              </a:rPr>
              <a:t>PRINCE2 see this role as mandatory on a project</a:t>
            </a:r>
          </a:p>
          <a:p>
            <a:pPr>
              <a:buSzPct val="150000"/>
            </a:pPr>
            <a:r>
              <a:rPr lang="en-GB" sz="2000" dirty="0">
                <a:solidFill>
                  <a:schemeClr val="bg1">
                    <a:lumMod val="50000"/>
                  </a:schemeClr>
                </a:solidFill>
              </a:rPr>
              <a:t>The Team Manager role needs to integrate into an agile delivery </a:t>
            </a:r>
            <a:r>
              <a:rPr lang="en-GB" sz="2000" dirty="0" smtClean="0">
                <a:solidFill>
                  <a:schemeClr val="bg1">
                    <a:lumMod val="50000"/>
                  </a:schemeClr>
                </a:solidFill>
              </a:rPr>
              <a:t>team</a:t>
            </a:r>
            <a:endParaRPr lang="en-GB" sz="2000" dirty="0">
              <a:solidFill>
                <a:schemeClr val="bg1">
                  <a:lumMod val="50000"/>
                </a:schemeClr>
              </a:solidFill>
            </a:endParaRPr>
          </a:p>
          <a:p>
            <a:pPr marL="0" indent="0">
              <a:buNone/>
            </a:pPr>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10.4</a:t>
            </a:r>
          </a:p>
        </p:txBody>
      </p:sp>
      <p:sp>
        <p:nvSpPr>
          <p:cNvPr id="6" name="Slide Number Placeholder 5"/>
          <p:cNvSpPr>
            <a:spLocks noGrp="1"/>
          </p:cNvSpPr>
          <p:nvPr>
            <p:ph type="sldNum" sz="quarter" idx="12"/>
          </p:nvPr>
        </p:nvSpPr>
        <p:spPr/>
        <p:txBody>
          <a:bodyPr/>
          <a:lstStyle/>
          <a:p>
            <a:fld id="{40B12B77-50B0-4444-BE68-9A2AC473F5F8}" type="slidenum">
              <a:rPr lang="en-GB" smtClean="0"/>
              <a:t>61</a:t>
            </a:fld>
            <a:endParaRPr lang="en-GB"/>
          </a:p>
        </p:txBody>
      </p:sp>
    </p:spTree>
    <p:extLst>
      <p:ext uri="{BB962C8B-B14F-4D97-AF65-F5344CB8AC3E}">
        <p14:creationId xmlns:p14="http://schemas.microsoft.com/office/powerpoint/2010/main" val="1269682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How the Project Manager relates to the delivery team is key</a:t>
            </a:r>
          </a:p>
          <a:p>
            <a:pPr>
              <a:buSzPct val="150000"/>
            </a:pPr>
            <a:r>
              <a:rPr lang="en-GB" sz="2000" dirty="0">
                <a:solidFill>
                  <a:schemeClr val="bg1">
                    <a:lumMod val="50000"/>
                  </a:schemeClr>
                </a:solidFill>
              </a:rPr>
              <a:t>There are 3 options:</a:t>
            </a:r>
          </a:p>
          <a:p>
            <a:pPr lvl="1">
              <a:buSzPct val="100000"/>
            </a:pPr>
            <a:r>
              <a:rPr lang="en-GB" sz="2000" dirty="0">
                <a:solidFill>
                  <a:schemeClr val="bg1">
                    <a:lumMod val="50000"/>
                  </a:schemeClr>
                </a:solidFill>
              </a:rPr>
              <a:t>Leave the delivery team roles as they are</a:t>
            </a:r>
          </a:p>
          <a:p>
            <a:pPr lvl="1">
              <a:lnSpc>
                <a:spcPct val="150000"/>
              </a:lnSpc>
            </a:pPr>
            <a:r>
              <a:rPr lang="en-GB" sz="2000" dirty="0">
                <a:solidFill>
                  <a:schemeClr val="bg1">
                    <a:lumMod val="50000"/>
                  </a:schemeClr>
                </a:solidFill>
              </a:rPr>
              <a:t>Leave the delivery team roles as they are but identify a single point of contact for the Project Manager</a:t>
            </a:r>
          </a:p>
          <a:p>
            <a:pPr lvl="1">
              <a:lnSpc>
                <a:spcPct val="150000"/>
              </a:lnSpc>
            </a:pPr>
            <a:r>
              <a:rPr lang="en-GB" sz="2000" dirty="0">
                <a:solidFill>
                  <a:schemeClr val="bg1">
                    <a:lumMod val="50000"/>
                  </a:schemeClr>
                </a:solidFill>
              </a:rPr>
              <a:t>Create a Team Manager role in the delivery team</a:t>
            </a:r>
          </a:p>
          <a:p>
            <a:pPr>
              <a:buSzPct val="150000"/>
            </a:pPr>
            <a:r>
              <a:rPr lang="en-GB" sz="2000" dirty="0">
                <a:solidFill>
                  <a:schemeClr val="bg1">
                    <a:lumMod val="50000"/>
                  </a:schemeClr>
                </a:solidFill>
              </a:rPr>
              <a:t>The choice will be made according to the circumstances of the </a:t>
            </a:r>
            <a:r>
              <a:rPr lang="en-GB" sz="2000" dirty="0" smtClean="0">
                <a:solidFill>
                  <a:schemeClr val="bg1">
                    <a:lumMod val="50000"/>
                  </a:schemeClr>
                </a:solidFill>
              </a:rPr>
              <a:t>project</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400110"/>
          </a:xfrm>
          <a:prstGeom prst="rect">
            <a:avLst/>
          </a:prstGeom>
          <a:noFill/>
        </p:spPr>
        <p:txBody>
          <a:bodyPr wrap="square" rtlCol="0">
            <a:spAutoFit/>
          </a:bodyPr>
          <a:lstStyle/>
          <a:p>
            <a:pPr algn="r"/>
            <a:r>
              <a:rPr lang="en-GB" sz="1000" dirty="0">
                <a:solidFill>
                  <a:srgbClr val="000000"/>
                </a:solidFill>
              </a:rPr>
              <a:t>Guidance reference: Section 10.4.2</a:t>
            </a:r>
          </a:p>
          <a:p>
            <a:pPr algn="r"/>
            <a:endParaRPr lang="en-GB" sz="1000" dirty="0">
              <a:solidFill>
                <a:srgbClr val="000000"/>
              </a:solidFill>
            </a:endParaRPr>
          </a:p>
        </p:txBody>
      </p:sp>
      <p:sp>
        <p:nvSpPr>
          <p:cNvPr id="6" name="Slide Number Placeholder 5"/>
          <p:cNvSpPr>
            <a:spLocks noGrp="1"/>
          </p:cNvSpPr>
          <p:nvPr>
            <p:ph type="sldNum" sz="quarter" idx="12"/>
          </p:nvPr>
        </p:nvSpPr>
        <p:spPr/>
        <p:txBody>
          <a:bodyPr/>
          <a:lstStyle/>
          <a:p>
            <a:fld id="{40B12B77-50B0-4444-BE68-9A2AC473F5F8}" type="slidenum">
              <a:rPr lang="en-GB" smtClean="0"/>
              <a:t>62</a:t>
            </a:fld>
            <a:endParaRPr lang="en-GB"/>
          </a:p>
        </p:txBody>
      </p:sp>
    </p:spTree>
    <p:extLst>
      <p:ext uri="{BB962C8B-B14F-4D97-AF65-F5344CB8AC3E}">
        <p14:creationId xmlns:p14="http://schemas.microsoft.com/office/powerpoint/2010/main" val="44946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 – the delivery team</a:t>
            </a:r>
          </a:p>
        </p:txBody>
      </p:sp>
      <p:sp>
        <p:nvSpPr>
          <p:cNvPr id="3" name="Content Placeholder 2"/>
          <p:cNvSpPr>
            <a:spLocks noGrp="1"/>
          </p:cNvSpPr>
          <p:nvPr>
            <p:ph idx="1"/>
          </p:nvPr>
        </p:nvSpPr>
        <p:spPr>
          <a:xfrm>
            <a:off x="345354" y="1823980"/>
            <a:ext cx="11567725" cy="4351338"/>
          </a:xfrm>
        </p:spPr>
        <p:txBody>
          <a:bodyPr>
            <a:noAutofit/>
          </a:bodyPr>
          <a:lstStyle/>
          <a:p>
            <a:pPr marL="0" indent="0">
              <a:lnSpc>
                <a:spcPct val="150000"/>
              </a:lnSpc>
              <a:buNone/>
            </a:pPr>
            <a:r>
              <a:rPr lang="en-GB" sz="2000" b="1" dirty="0">
                <a:solidFill>
                  <a:srgbClr val="4C4383"/>
                </a:solidFill>
              </a:rPr>
              <a:t>Usually represented by some or all of the following:</a:t>
            </a:r>
          </a:p>
          <a:p>
            <a:pPr lvl="0">
              <a:buSzPct val="150000"/>
            </a:pPr>
            <a:r>
              <a:rPr lang="en-GB" sz="2000" dirty="0"/>
              <a:t>Someone to lead the team</a:t>
            </a:r>
          </a:p>
          <a:p>
            <a:pPr lvl="0">
              <a:buSzPct val="150000"/>
            </a:pPr>
            <a:r>
              <a:rPr lang="en-GB" sz="2000" dirty="0"/>
              <a:t>Someone from the customer (or at least someone to represent the customer)</a:t>
            </a:r>
          </a:p>
          <a:p>
            <a:pPr lvl="0">
              <a:buSzPct val="150000"/>
            </a:pPr>
            <a:r>
              <a:rPr lang="en-GB" sz="2000" dirty="0"/>
              <a:t>A team to create the product</a:t>
            </a:r>
          </a:p>
          <a:p>
            <a:pPr lvl="0">
              <a:buSzPct val="150000"/>
            </a:pPr>
            <a:r>
              <a:rPr lang="en-GB" sz="2000" dirty="0"/>
              <a:t>Someone to assure the quality of the product</a:t>
            </a:r>
          </a:p>
          <a:p>
            <a:pPr lvl="0">
              <a:buSzPct val="150000"/>
            </a:pPr>
            <a:r>
              <a:rPr lang="en-GB" sz="2000" dirty="0"/>
              <a:t>Someone to coach the team (which includes coaching them in agile)</a:t>
            </a:r>
          </a:p>
          <a:p>
            <a:pPr>
              <a:buSzPct val="150000"/>
            </a:pPr>
            <a:r>
              <a:rPr lang="en-GB" sz="2000" dirty="0"/>
              <a:t>Multi-skilled ‘generalising specialists</a:t>
            </a:r>
            <a:r>
              <a:rPr lang="en-GB" sz="2000" dirty="0" smtClean="0"/>
              <a:t>’</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10.4.3</a:t>
            </a:r>
          </a:p>
        </p:txBody>
      </p:sp>
      <p:sp>
        <p:nvSpPr>
          <p:cNvPr id="6" name="Slide Number Placeholder 5"/>
          <p:cNvSpPr>
            <a:spLocks noGrp="1"/>
          </p:cNvSpPr>
          <p:nvPr>
            <p:ph type="sldNum" sz="quarter" idx="12"/>
          </p:nvPr>
        </p:nvSpPr>
        <p:spPr/>
        <p:txBody>
          <a:bodyPr/>
          <a:lstStyle/>
          <a:p>
            <a:fld id="{40B12B77-50B0-4444-BE68-9A2AC473F5F8}" type="slidenum">
              <a:rPr lang="en-GB" smtClean="0"/>
              <a:t>63</a:t>
            </a:fld>
            <a:endParaRPr lang="en-GB"/>
          </a:p>
        </p:txBody>
      </p:sp>
    </p:spTree>
    <p:extLst>
      <p:ext uri="{BB962C8B-B14F-4D97-AF65-F5344CB8AC3E}">
        <p14:creationId xmlns:p14="http://schemas.microsoft.com/office/powerpoint/2010/main" val="4184950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 – project structures</a:t>
            </a:r>
          </a:p>
        </p:txBody>
      </p:sp>
      <p:sp>
        <p:nvSpPr>
          <p:cNvPr id="3" name="Content Placeholder 2"/>
          <p:cNvSpPr>
            <a:spLocks noGrp="1"/>
          </p:cNvSpPr>
          <p:nvPr>
            <p:ph idx="1"/>
          </p:nvPr>
        </p:nvSpPr>
        <p:spPr>
          <a:xfrm>
            <a:off x="345354" y="1823980"/>
            <a:ext cx="11567725" cy="453394"/>
          </a:xfrm>
        </p:spPr>
        <p:txBody>
          <a:bodyPr>
            <a:noAutofit/>
          </a:bodyPr>
          <a:lstStyle/>
          <a:p>
            <a:pPr marL="0" indent="0" algn="ctr">
              <a:buSzPct val="150000"/>
              <a:buNone/>
            </a:pPr>
            <a:r>
              <a:rPr lang="en-GB" sz="2000" b="1" dirty="0">
                <a:solidFill>
                  <a:srgbClr val="4C4383"/>
                </a:solidFill>
              </a:rPr>
              <a:t>All roles need to be conversant with working in an agile way</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Figure 10.4, Figure 10.5</a:t>
            </a:r>
          </a:p>
        </p:txBody>
      </p:sp>
      <p:pic>
        <p:nvPicPr>
          <p:cNvPr id="6" name="Picture 5">
            <a:extLst>
              <a:ext uri="{FF2B5EF4-FFF2-40B4-BE49-F238E27FC236}">
                <a16:creationId xmlns:a16="http://schemas.microsoft.com/office/drawing/2014/main" xmlns="" id="{6215127C-E772-4F35-83C2-D2A216B4F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45" y="2329445"/>
            <a:ext cx="3905742" cy="4137288"/>
          </a:xfrm>
          <a:prstGeom prst="rect">
            <a:avLst/>
          </a:prstGeom>
        </p:spPr>
      </p:pic>
      <p:pic>
        <p:nvPicPr>
          <p:cNvPr id="7" name="Picture 6">
            <a:extLst>
              <a:ext uri="{FF2B5EF4-FFF2-40B4-BE49-F238E27FC236}">
                <a16:creationId xmlns:a16="http://schemas.microsoft.com/office/drawing/2014/main" xmlns="" id="{FE1A5315-65C8-4DF4-B1F0-7E2F0B5A6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731" y="2400422"/>
            <a:ext cx="4180906" cy="4137288"/>
          </a:xfrm>
          <a:prstGeom prst="rect">
            <a:avLst/>
          </a:prstGeom>
        </p:spPr>
      </p:pic>
      <p:sp>
        <p:nvSpPr>
          <p:cNvPr id="8" name="Slide Number Placeholder 7"/>
          <p:cNvSpPr>
            <a:spLocks noGrp="1"/>
          </p:cNvSpPr>
          <p:nvPr>
            <p:ph type="sldNum" sz="quarter" idx="12"/>
          </p:nvPr>
        </p:nvSpPr>
        <p:spPr/>
        <p:txBody>
          <a:bodyPr/>
          <a:lstStyle/>
          <a:p>
            <a:fld id="{40B12B77-50B0-4444-BE68-9A2AC473F5F8}" type="slidenum">
              <a:rPr lang="en-GB" smtClean="0"/>
              <a:t>64</a:t>
            </a:fld>
            <a:endParaRPr lang="en-GB"/>
          </a:p>
        </p:txBody>
      </p:sp>
    </p:spTree>
    <p:extLst>
      <p:ext uri="{BB962C8B-B14F-4D97-AF65-F5344CB8AC3E}">
        <p14:creationId xmlns:p14="http://schemas.microsoft.com/office/powerpoint/2010/main" val="775167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Servant Leadership</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Usually seen as best practice for leading an agile team</a:t>
            </a:r>
          </a:p>
          <a:p>
            <a:pPr>
              <a:buSzPct val="150000"/>
            </a:pPr>
            <a:r>
              <a:rPr lang="en-GB" sz="2000" dirty="0">
                <a:solidFill>
                  <a:schemeClr val="bg1">
                    <a:lumMod val="50000"/>
                  </a:schemeClr>
                </a:solidFill>
              </a:rPr>
              <a:t>The best way to lead a team is to be its servant</a:t>
            </a:r>
          </a:p>
          <a:p>
            <a:pPr>
              <a:buSzPct val="150000"/>
            </a:pPr>
            <a:r>
              <a:rPr lang="en-GB" sz="2000" dirty="0">
                <a:solidFill>
                  <a:schemeClr val="bg1">
                    <a:lumMod val="50000"/>
                  </a:schemeClr>
                </a:solidFill>
              </a:rPr>
              <a:t>Some of PRINCE2 could be said to be in conflict with this</a:t>
            </a:r>
          </a:p>
          <a:p>
            <a:pPr>
              <a:buSzPct val="150000"/>
            </a:pPr>
            <a:r>
              <a:rPr lang="en-GB" sz="2000" dirty="0">
                <a:solidFill>
                  <a:schemeClr val="bg1">
                    <a:lumMod val="50000"/>
                  </a:schemeClr>
                </a:solidFill>
              </a:rPr>
              <a:t>The focus is on:</a:t>
            </a:r>
          </a:p>
          <a:p>
            <a:pPr lvl="1">
              <a:buSzPct val="100000"/>
            </a:pPr>
            <a:r>
              <a:rPr lang="en-GB" sz="2000" dirty="0">
                <a:solidFill>
                  <a:schemeClr val="bg1">
                    <a:lumMod val="50000"/>
                  </a:schemeClr>
                </a:solidFill>
              </a:rPr>
              <a:t>Empowerment</a:t>
            </a:r>
          </a:p>
          <a:p>
            <a:pPr lvl="1">
              <a:buSzPct val="100000"/>
            </a:pPr>
            <a:r>
              <a:rPr lang="en-GB" sz="2000" dirty="0">
                <a:solidFill>
                  <a:schemeClr val="bg1">
                    <a:lumMod val="50000"/>
                  </a:schemeClr>
                </a:solidFill>
              </a:rPr>
              <a:t>Collaboration</a:t>
            </a:r>
          </a:p>
          <a:p>
            <a:pPr lvl="1">
              <a:buSzPct val="100000"/>
            </a:pPr>
            <a:r>
              <a:rPr lang="en-GB" sz="2000" dirty="0">
                <a:solidFill>
                  <a:schemeClr val="bg1">
                    <a:lumMod val="50000"/>
                  </a:schemeClr>
                </a:solidFill>
              </a:rPr>
              <a:t>Facilitation</a:t>
            </a:r>
          </a:p>
          <a:p>
            <a:pPr>
              <a:buSzPct val="150000"/>
            </a:pPr>
            <a:r>
              <a:rPr lang="en-GB" sz="2000" dirty="0">
                <a:solidFill>
                  <a:schemeClr val="bg1">
                    <a:lumMod val="50000"/>
                  </a:schemeClr>
                </a:solidFill>
              </a:rPr>
              <a:t>How much this can be used depends on context</a:t>
            </a:r>
          </a:p>
          <a:p>
            <a:pPr>
              <a:buSzPct val="150000"/>
            </a:pPr>
            <a:r>
              <a:rPr lang="en-GB" sz="2000" dirty="0">
                <a:solidFill>
                  <a:schemeClr val="bg1">
                    <a:lumMod val="50000"/>
                  </a:schemeClr>
                </a:solidFill>
              </a:rPr>
              <a:t>Nothing in PRINCE2 limits the use of Servant </a:t>
            </a:r>
            <a:r>
              <a:rPr lang="en-GB" sz="2000" dirty="0" smtClean="0">
                <a:solidFill>
                  <a:schemeClr val="bg1">
                    <a:lumMod val="50000"/>
                  </a:schemeClr>
                </a:solidFill>
              </a:rPr>
              <a:t>Leadership </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10.5.1</a:t>
            </a:r>
          </a:p>
        </p:txBody>
      </p:sp>
      <p:sp>
        <p:nvSpPr>
          <p:cNvPr id="6" name="Slide Number Placeholder 5"/>
          <p:cNvSpPr>
            <a:spLocks noGrp="1"/>
          </p:cNvSpPr>
          <p:nvPr>
            <p:ph type="sldNum" sz="quarter" idx="12"/>
          </p:nvPr>
        </p:nvSpPr>
        <p:spPr/>
        <p:txBody>
          <a:bodyPr/>
          <a:lstStyle/>
          <a:p>
            <a:fld id="{40B12B77-50B0-4444-BE68-9A2AC473F5F8}" type="slidenum">
              <a:rPr lang="en-GB" smtClean="0"/>
              <a:t>65</a:t>
            </a:fld>
            <a:endParaRPr lang="en-GB"/>
          </a:p>
        </p:txBody>
      </p:sp>
    </p:spTree>
    <p:extLst>
      <p:ext uri="{BB962C8B-B14F-4D97-AF65-F5344CB8AC3E}">
        <p14:creationId xmlns:p14="http://schemas.microsoft.com/office/powerpoint/2010/main" val="1404649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Incorporating a wider Customer view</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solidFill>
                  <a:schemeClr val="bg1">
                    <a:lumMod val="50000"/>
                  </a:schemeClr>
                </a:solidFill>
              </a:rPr>
              <a:t>The simplicity of the Product Owner role has limitations in a project context such as:</a:t>
            </a:r>
          </a:p>
          <a:p>
            <a:pPr lvl="1"/>
            <a:r>
              <a:rPr lang="en-GB" sz="2000" dirty="0">
                <a:solidFill>
                  <a:schemeClr val="bg1">
                    <a:lumMod val="50000"/>
                  </a:schemeClr>
                </a:solidFill>
              </a:rPr>
              <a:t>Project size</a:t>
            </a:r>
          </a:p>
          <a:p>
            <a:pPr lvl="1"/>
            <a:r>
              <a:rPr lang="en-GB" sz="2000" dirty="0">
                <a:solidFill>
                  <a:schemeClr val="bg1">
                    <a:lumMod val="50000"/>
                  </a:schemeClr>
                </a:solidFill>
              </a:rPr>
              <a:t>Size of the role</a:t>
            </a:r>
          </a:p>
          <a:p>
            <a:pPr>
              <a:buSzPct val="150000"/>
            </a:pPr>
            <a:r>
              <a:rPr lang="en-GB" sz="2000" dirty="0">
                <a:solidFill>
                  <a:schemeClr val="bg1">
                    <a:lumMod val="50000"/>
                  </a:schemeClr>
                </a:solidFill>
              </a:rPr>
              <a:t>The detailed view and the wider, higher level view needs to be reflected</a:t>
            </a:r>
          </a:p>
          <a:p>
            <a:pPr>
              <a:buSzPct val="150000"/>
            </a:pPr>
            <a:r>
              <a:rPr lang="en-GB" sz="2000" dirty="0">
                <a:solidFill>
                  <a:schemeClr val="bg1">
                    <a:lumMod val="50000"/>
                  </a:schemeClr>
                </a:solidFill>
              </a:rPr>
              <a:t>A specialist role can be used to define requirements</a:t>
            </a:r>
          </a:p>
          <a:p>
            <a:pPr>
              <a:buSzPct val="150000"/>
            </a:pPr>
            <a:r>
              <a:rPr lang="en-GB" sz="2000" dirty="0">
                <a:solidFill>
                  <a:schemeClr val="bg1">
                    <a:lumMod val="50000"/>
                  </a:schemeClr>
                </a:solidFill>
              </a:rPr>
              <a:t>Senior User is ultimately responsible</a:t>
            </a:r>
          </a:p>
          <a:p>
            <a:pPr>
              <a:buSzPct val="150000"/>
            </a:pPr>
            <a:r>
              <a:rPr lang="en-GB" sz="2000" dirty="0">
                <a:solidFill>
                  <a:schemeClr val="bg1">
                    <a:lumMod val="50000"/>
                  </a:schemeClr>
                </a:solidFill>
              </a:rPr>
              <a:t>The Product Owner operates best from inside a delivery </a:t>
            </a:r>
            <a:r>
              <a:rPr lang="en-GB" sz="2000" dirty="0" smtClean="0">
                <a:solidFill>
                  <a:schemeClr val="bg1">
                    <a:lumMod val="50000"/>
                  </a:schemeClr>
                </a:solidFill>
              </a:rPr>
              <a:t>team</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10.5.2</a:t>
            </a:r>
          </a:p>
        </p:txBody>
      </p:sp>
      <p:sp>
        <p:nvSpPr>
          <p:cNvPr id="6" name="Slide Number Placeholder 5"/>
          <p:cNvSpPr>
            <a:spLocks noGrp="1"/>
          </p:cNvSpPr>
          <p:nvPr>
            <p:ph type="sldNum" sz="quarter" idx="12"/>
          </p:nvPr>
        </p:nvSpPr>
        <p:spPr/>
        <p:txBody>
          <a:bodyPr/>
          <a:lstStyle/>
          <a:p>
            <a:fld id="{40B12B77-50B0-4444-BE68-9A2AC473F5F8}" type="slidenum">
              <a:rPr lang="en-GB" smtClean="0"/>
              <a:t>66</a:t>
            </a:fld>
            <a:endParaRPr lang="en-GB"/>
          </a:p>
        </p:txBody>
      </p:sp>
    </p:spTree>
    <p:extLst>
      <p:ext uri="{BB962C8B-B14F-4D97-AF65-F5344CB8AC3E}">
        <p14:creationId xmlns:p14="http://schemas.microsoft.com/office/powerpoint/2010/main" val="5418859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Agreements</a:t>
            </a:r>
          </a:p>
        </p:txBody>
      </p:sp>
      <p:sp>
        <p:nvSpPr>
          <p:cNvPr id="3" name="Content Placeholder 2"/>
          <p:cNvSpPr>
            <a:spLocks noGrp="1"/>
          </p:cNvSpPr>
          <p:nvPr>
            <p:ph idx="1"/>
          </p:nvPr>
        </p:nvSpPr>
        <p:spPr>
          <a:xfrm>
            <a:off x="345354" y="1823980"/>
            <a:ext cx="11567725" cy="4351338"/>
          </a:xfrm>
        </p:spPr>
        <p:txBody>
          <a:bodyPr>
            <a:noAutofit/>
          </a:bodyPr>
          <a:lstStyle/>
          <a:p>
            <a:pPr>
              <a:lnSpc>
                <a:spcPct val="150000"/>
              </a:lnSpc>
              <a:buSzPct val="150000"/>
            </a:pPr>
            <a:r>
              <a:rPr lang="en-GB" sz="2000" dirty="0"/>
              <a:t>Used to evolve the effectiveness of a team</a:t>
            </a:r>
          </a:p>
          <a:p>
            <a:pPr>
              <a:lnSpc>
                <a:spcPct val="150000"/>
              </a:lnSpc>
              <a:buSzPct val="150000"/>
            </a:pPr>
            <a:r>
              <a:rPr lang="en-GB" sz="2000" dirty="0"/>
              <a:t>Typically they are made visible</a:t>
            </a:r>
          </a:p>
          <a:p>
            <a:pPr>
              <a:lnSpc>
                <a:spcPct val="150000"/>
              </a:lnSpc>
              <a:buSzPct val="150000"/>
            </a:pPr>
            <a:r>
              <a:rPr lang="en-GB" sz="2000" dirty="0"/>
              <a:t>Collaboratively defined, built by consensus</a:t>
            </a:r>
          </a:p>
          <a:p>
            <a:pPr>
              <a:lnSpc>
                <a:spcPct val="150000"/>
              </a:lnSpc>
              <a:buSzPct val="150000"/>
            </a:pPr>
            <a:r>
              <a:rPr lang="en-GB" sz="2000" dirty="0"/>
              <a:t>Need to be built with </a:t>
            </a:r>
            <a:r>
              <a:rPr lang="en-GB" sz="2000" dirty="0" smtClean="0"/>
              <a:t>care</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10.5.3</a:t>
            </a:r>
          </a:p>
        </p:txBody>
      </p:sp>
      <p:sp>
        <p:nvSpPr>
          <p:cNvPr id="6" name="Slide Number Placeholder 5"/>
          <p:cNvSpPr>
            <a:spLocks noGrp="1"/>
          </p:cNvSpPr>
          <p:nvPr>
            <p:ph type="sldNum" sz="quarter" idx="12"/>
          </p:nvPr>
        </p:nvSpPr>
        <p:spPr/>
        <p:txBody>
          <a:bodyPr/>
          <a:lstStyle/>
          <a:p>
            <a:fld id="{40B12B77-50B0-4444-BE68-9A2AC473F5F8}" type="slidenum">
              <a:rPr lang="en-GB" smtClean="0"/>
              <a:t>67</a:t>
            </a:fld>
            <a:endParaRPr lang="en-GB"/>
          </a:p>
        </p:txBody>
      </p:sp>
    </p:spTree>
    <p:extLst>
      <p:ext uri="{BB962C8B-B14F-4D97-AF65-F5344CB8AC3E}">
        <p14:creationId xmlns:p14="http://schemas.microsoft.com/office/powerpoint/2010/main" val="895448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and behaviours</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Appendix E</a:t>
            </a:r>
          </a:p>
        </p:txBody>
      </p:sp>
      <p:grpSp>
        <p:nvGrpSpPr>
          <p:cNvPr id="8" name="Group 7">
            <a:extLst>
              <a:ext uri="{FF2B5EF4-FFF2-40B4-BE49-F238E27FC236}">
                <a16:creationId xmlns:a16="http://schemas.microsoft.com/office/drawing/2014/main" xmlns="" id="{BD8FD13E-025F-4167-842A-6A74ABB7AA70}"/>
              </a:ext>
            </a:extLst>
          </p:cNvPr>
          <p:cNvGrpSpPr/>
          <p:nvPr/>
        </p:nvGrpSpPr>
        <p:grpSpPr>
          <a:xfrm>
            <a:off x="383202" y="1971195"/>
            <a:ext cx="3836060" cy="3836060"/>
            <a:chOff x="-270473" y="2426650"/>
            <a:chExt cx="2804798" cy="2804798"/>
          </a:xfrm>
        </p:grpSpPr>
        <p:pic>
          <p:nvPicPr>
            <p:cNvPr id="9" name="Picture 8">
              <a:extLst>
                <a:ext uri="{FF2B5EF4-FFF2-40B4-BE49-F238E27FC236}">
                  <a16:creationId xmlns:a16="http://schemas.microsoft.com/office/drawing/2014/main" xmlns="" id="{2D6D8CC7-4E53-41B2-9460-4CEC65269E9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rot="16982150">
              <a:off x="-270473" y="2426650"/>
              <a:ext cx="2804798" cy="2804798"/>
            </a:xfrm>
            <a:prstGeom prst="rect">
              <a:avLst/>
            </a:prstGeom>
          </p:spPr>
        </p:pic>
        <p:sp>
          <p:nvSpPr>
            <p:cNvPr id="10" name="Rectangle 9">
              <a:extLst>
                <a:ext uri="{FF2B5EF4-FFF2-40B4-BE49-F238E27FC236}">
                  <a16:creationId xmlns:a16="http://schemas.microsoft.com/office/drawing/2014/main" xmlns="" id="{A3526678-B17B-4BA6-8D66-D55A6A32B377}"/>
                </a:ext>
              </a:extLst>
            </p:cNvPr>
            <p:cNvSpPr/>
            <p:nvPr/>
          </p:nvSpPr>
          <p:spPr>
            <a:xfrm rot="404735">
              <a:off x="-56698" y="3579098"/>
              <a:ext cx="2467102" cy="675108"/>
            </a:xfrm>
            <a:prstGeom prst="rect">
              <a:avLst/>
            </a:prstGeom>
          </p:spPr>
          <p:txBody>
            <a:bodyPr wrap="square">
              <a:spAutoFit/>
            </a:bodyPr>
            <a:lstStyle/>
            <a:p>
              <a:pPr>
                <a:lnSpc>
                  <a:spcPct val="150000"/>
                </a:lnSpc>
                <a:buSzPct val="150000"/>
              </a:pPr>
              <a:r>
                <a:rPr lang="en-GB" dirty="0">
                  <a:solidFill>
                    <a:srgbClr val="000000"/>
                  </a:solidFill>
                </a:rPr>
                <a:t>Agile has a strong focus on principles (see Appendix E).</a:t>
              </a:r>
            </a:p>
          </p:txBody>
        </p:sp>
      </p:grpSp>
      <p:grpSp>
        <p:nvGrpSpPr>
          <p:cNvPr id="11" name="Group 10">
            <a:extLst>
              <a:ext uri="{FF2B5EF4-FFF2-40B4-BE49-F238E27FC236}">
                <a16:creationId xmlns:a16="http://schemas.microsoft.com/office/drawing/2014/main" xmlns="" id="{3CAD798C-2E0E-4E38-9525-C1C4BDF79547}"/>
              </a:ext>
            </a:extLst>
          </p:cNvPr>
          <p:cNvGrpSpPr/>
          <p:nvPr/>
        </p:nvGrpSpPr>
        <p:grpSpPr>
          <a:xfrm>
            <a:off x="4216979" y="1971195"/>
            <a:ext cx="3924843" cy="3836060"/>
            <a:chOff x="3232934" y="2340925"/>
            <a:chExt cx="2869713" cy="2804798"/>
          </a:xfrm>
        </p:grpSpPr>
        <p:pic>
          <p:nvPicPr>
            <p:cNvPr id="12" name="Picture 11">
              <a:extLst>
                <a:ext uri="{FF2B5EF4-FFF2-40B4-BE49-F238E27FC236}">
                  <a16:creationId xmlns:a16="http://schemas.microsoft.com/office/drawing/2014/main" xmlns="" id="{9F42C1A1-5FF2-4287-8F6A-A988CF658995}"/>
                </a:ext>
              </a:extLst>
            </p:cNvPr>
            <p:cNvPicPr>
              <a:picLocks noChangeAspect="1"/>
            </p:cNvPicPr>
            <p:nvPr/>
          </p:nvPicPr>
          <p:blipFill>
            <a:blip r:embed="rId5">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982150">
              <a:off x="3232934" y="2340925"/>
              <a:ext cx="2804798" cy="2804798"/>
            </a:xfrm>
            <a:prstGeom prst="rect">
              <a:avLst/>
            </a:prstGeom>
          </p:spPr>
        </p:pic>
        <p:sp>
          <p:nvSpPr>
            <p:cNvPr id="13" name="Rectangle 12">
              <a:extLst>
                <a:ext uri="{FF2B5EF4-FFF2-40B4-BE49-F238E27FC236}">
                  <a16:creationId xmlns:a16="http://schemas.microsoft.com/office/drawing/2014/main" xmlns="" id="{3CE72D44-04EC-4979-B2BE-D528EDFA6CA8}"/>
                </a:ext>
              </a:extLst>
            </p:cNvPr>
            <p:cNvSpPr/>
            <p:nvPr/>
          </p:nvSpPr>
          <p:spPr>
            <a:xfrm rot="323004">
              <a:off x="3513661" y="3288817"/>
              <a:ext cx="2588986" cy="1338828"/>
            </a:xfrm>
            <a:prstGeom prst="rect">
              <a:avLst/>
            </a:prstGeom>
          </p:spPr>
          <p:txBody>
            <a:bodyPr wrap="square">
              <a:spAutoFit/>
            </a:bodyPr>
            <a:lstStyle/>
            <a:p>
              <a:pPr>
                <a:lnSpc>
                  <a:spcPct val="150000"/>
                </a:lnSpc>
                <a:buSzPct val="150000"/>
              </a:pPr>
              <a:r>
                <a:rPr lang="en-GB" dirty="0">
                  <a:solidFill>
                    <a:srgbClr val="000000"/>
                  </a:solidFill>
                </a:rPr>
                <a:t>All PRINCE2 principles are applicable when using agile.</a:t>
              </a:r>
            </a:p>
          </p:txBody>
        </p:sp>
      </p:grpSp>
      <p:grpSp>
        <p:nvGrpSpPr>
          <p:cNvPr id="14" name="Group 13">
            <a:extLst>
              <a:ext uri="{FF2B5EF4-FFF2-40B4-BE49-F238E27FC236}">
                <a16:creationId xmlns:a16="http://schemas.microsoft.com/office/drawing/2014/main" xmlns="" id="{E68A4FCB-6C3E-45C8-859A-24938E094E31}"/>
              </a:ext>
            </a:extLst>
          </p:cNvPr>
          <p:cNvGrpSpPr/>
          <p:nvPr/>
        </p:nvGrpSpPr>
        <p:grpSpPr>
          <a:xfrm>
            <a:off x="8218292" y="2105556"/>
            <a:ext cx="3836060" cy="3836060"/>
            <a:chOff x="6059016" y="2426650"/>
            <a:chExt cx="2804798" cy="2804798"/>
          </a:xfrm>
        </p:grpSpPr>
        <p:pic>
          <p:nvPicPr>
            <p:cNvPr id="15" name="Picture 14">
              <a:extLst>
                <a:ext uri="{FF2B5EF4-FFF2-40B4-BE49-F238E27FC236}">
                  <a16:creationId xmlns:a16="http://schemas.microsoft.com/office/drawing/2014/main" xmlns="" id="{75DE31E3-086B-402C-AB12-52D21962D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982150">
              <a:off x="6059016" y="2426650"/>
              <a:ext cx="2804798" cy="2804798"/>
            </a:xfrm>
            <a:prstGeom prst="rect">
              <a:avLst/>
            </a:prstGeom>
          </p:spPr>
        </p:pic>
        <p:sp>
          <p:nvSpPr>
            <p:cNvPr id="16" name="Rectangle 15">
              <a:extLst>
                <a:ext uri="{FF2B5EF4-FFF2-40B4-BE49-F238E27FC236}">
                  <a16:creationId xmlns:a16="http://schemas.microsoft.com/office/drawing/2014/main" xmlns="" id="{9B5AD07D-FC3E-4067-9F97-F214708200D2}"/>
                </a:ext>
              </a:extLst>
            </p:cNvPr>
            <p:cNvSpPr/>
            <p:nvPr/>
          </p:nvSpPr>
          <p:spPr>
            <a:xfrm rot="183983">
              <a:off x="6246977" y="3192464"/>
              <a:ext cx="2524125" cy="1338828"/>
            </a:xfrm>
            <a:prstGeom prst="rect">
              <a:avLst/>
            </a:prstGeom>
          </p:spPr>
          <p:txBody>
            <a:bodyPr wrap="square">
              <a:spAutoFit/>
            </a:bodyPr>
            <a:lstStyle/>
            <a:p>
              <a:pPr>
                <a:lnSpc>
                  <a:spcPct val="150000"/>
                </a:lnSpc>
                <a:buSzPct val="150000"/>
              </a:pPr>
              <a:r>
                <a:rPr lang="en-GB" dirty="0">
                  <a:solidFill>
                    <a:srgbClr val="000000"/>
                  </a:solidFill>
                </a:rPr>
                <a:t>PRINCE2 Agile identifies 5 behaviours to be monitored.</a:t>
              </a:r>
            </a:p>
          </p:txBody>
        </p:sp>
      </p:grpSp>
      <p:sp>
        <p:nvSpPr>
          <p:cNvPr id="3" name="Slide Number Placeholder 2"/>
          <p:cNvSpPr>
            <a:spLocks noGrp="1"/>
          </p:cNvSpPr>
          <p:nvPr>
            <p:ph type="sldNum" sz="quarter" idx="12"/>
          </p:nvPr>
        </p:nvSpPr>
        <p:spPr/>
        <p:txBody>
          <a:bodyPr/>
          <a:lstStyle/>
          <a:p>
            <a:fld id="{40B12B77-50B0-4444-BE68-9A2AC473F5F8}" type="slidenum">
              <a:rPr lang="en-GB" smtClean="0"/>
              <a:t>68</a:t>
            </a:fld>
            <a:endParaRPr lang="en-GB"/>
          </a:p>
        </p:txBody>
      </p:sp>
    </p:spTree>
    <p:extLst>
      <p:ext uri="{BB962C8B-B14F-4D97-AF65-F5344CB8AC3E}">
        <p14:creationId xmlns:p14="http://schemas.microsoft.com/office/powerpoint/2010/main" val="431330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Principles - guidance</a:t>
            </a:r>
          </a:p>
        </p:txBody>
      </p:sp>
      <p:sp>
        <p:nvSpPr>
          <p:cNvPr id="3" name="Content Placeholder 2"/>
          <p:cNvSpPr>
            <a:spLocks noGrp="1"/>
          </p:cNvSpPr>
          <p:nvPr>
            <p:ph idx="1"/>
          </p:nvPr>
        </p:nvSpPr>
        <p:spPr>
          <a:xfrm>
            <a:off x="345354" y="1412500"/>
            <a:ext cx="11567725" cy="4351338"/>
          </a:xfrm>
        </p:spPr>
        <p:txBody>
          <a:bodyPr>
            <a:noAutofit/>
          </a:bodyPr>
          <a:lstStyle/>
          <a:p>
            <a:pPr>
              <a:buSzPct val="150000"/>
            </a:pPr>
            <a:r>
              <a:rPr lang="en-GB" sz="2000" dirty="0">
                <a:solidFill>
                  <a:schemeClr val="bg1">
                    <a:lumMod val="50000"/>
                  </a:schemeClr>
                </a:solidFill>
              </a:rPr>
              <a:t>Continued business justification</a:t>
            </a:r>
          </a:p>
          <a:p>
            <a:pPr lvl="1"/>
            <a:r>
              <a:rPr lang="en-GB" sz="2000" dirty="0">
                <a:solidFill>
                  <a:schemeClr val="bg1">
                    <a:lumMod val="50000"/>
                  </a:schemeClr>
                </a:solidFill>
              </a:rPr>
              <a:t>The rationale behind the MVP should be understood</a:t>
            </a:r>
          </a:p>
          <a:p>
            <a:pPr>
              <a:buSzPct val="150000"/>
            </a:pPr>
            <a:r>
              <a:rPr lang="en-GB" sz="2000" dirty="0">
                <a:solidFill>
                  <a:schemeClr val="bg1">
                    <a:lumMod val="50000"/>
                  </a:schemeClr>
                </a:solidFill>
              </a:rPr>
              <a:t>Learn from experience</a:t>
            </a:r>
          </a:p>
          <a:p>
            <a:pPr lvl="1"/>
            <a:r>
              <a:rPr lang="en-GB" sz="2000" dirty="0">
                <a:solidFill>
                  <a:schemeClr val="bg1">
                    <a:lumMod val="50000"/>
                  </a:schemeClr>
                </a:solidFill>
              </a:rPr>
              <a:t>Many agile concepts support this and should be used</a:t>
            </a:r>
          </a:p>
          <a:p>
            <a:pPr>
              <a:buSzPct val="150000"/>
            </a:pPr>
            <a:r>
              <a:rPr lang="en-GB" sz="2000" dirty="0">
                <a:solidFill>
                  <a:schemeClr val="bg1">
                    <a:lumMod val="50000"/>
                  </a:schemeClr>
                </a:solidFill>
              </a:rPr>
              <a:t>Defined roles and responsibilities</a:t>
            </a:r>
          </a:p>
          <a:p>
            <a:pPr lvl="1"/>
            <a:r>
              <a:rPr lang="en-GB" sz="2000" dirty="0">
                <a:solidFill>
                  <a:schemeClr val="bg1">
                    <a:lumMod val="50000"/>
                  </a:schemeClr>
                </a:solidFill>
              </a:rPr>
              <a:t>Delivery roles will apply and should be carefully mapped</a:t>
            </a:r>
          </a:p>
          <a:p>
            <a:pPr>
              <a:buSzPct val="150000"/>
            </a:pPr>
            <a:r>
              <a:rPr lang="en-GB" sz="2000" dirty="0">
                <a:solidFill>
                  <a:schemeClr val="bg1">
                    <a:lumMod val="50000"/>
                  </a:schemeClr>
                </a:solidFill>
              </a:rPr>
              <a:t>Manage by stages</a:t>
            </a:r>
          </a:p>
          <a:p>
            <a:pPr lvl="1"/>
            <a:r>
              <a:rPr lang="en-GB" sz="2000" dirty="0">
                <a:solidFill>
                  <a:schemeClr val="bg1">
                    <a:lumMod val="50000"/>
                  </a:schemeClr>
                </a:solidFill>
              </a:rPr>
              <a:t>Timeboxes should be integrated carefully</a:t>
            </a:r>
          </a:p>
          <a:p>
            <a:pPr>
              <a:buSzPct val="150000"/>
            </a:pPr>
            <a:r>
              <a:rPr lang="en-GB" sz="2000" dirty="0">
                <a:solidFill>
                  <a:schemeClr val="bg1">
                    <a:lumMod val="50000"/>
                  </a:schemeClr>
                </a:solidFill>
              </a:rPr>
              <a:t>Manage by exception</a:t>
            </a:r>
          </a:p>
          <a:p>
            <a:pPr lvl="1"/>
            <a:r>
              <a:rPr lang="en-GB" sz="2000" dirty="0">
                <a:solidFill>
                  <a:schemeClr val="bg1">
                    <a:lumMod val="50000"/>
                  </a:schemeClr>
                </a:solidFill>
              </a:rPr>
              <a:t>This is at the heart of empowering people with the appropriate level of governance</a:t>
            </a:r>
          </a:p>
          <a:p>
            <a:pPr>
              <a:buSzPct val="150000"/>
            </a:pPr>
            <a:r>
              <a:rPr lang="en-GB" sz="2000" dirty="0">
                <a:solidFill>
                  <a:schemeClr val="bg1">
                    <a:lumMod val="50000"/>
                  </a:schemeClr>
                </a:solidFill>
              </a:rPr>
              <a:t>Focus on products</a:t>
            </a:r>
          </a:p>
          <a:p>
            <a:pPr lvl="1"/>
            <a:r>
              <a:rPr lang="en-GB" sz="2000" dirty="0">
                <a:solidFill>
                  <a:schemeClr val="bg1">
                    <a:lumMod val="50000"/>
                  </a:schemeClr>
                </a:solidFill>
              </a:rPr>
              <a:t>This makes it easier to stay in control and focus on value </a:t>
            </a:r>
          </a:p>
          <a:p>
            <a:pPr>
              <a:buSzPct val="150000"/>
            </a:pPr>
            <a:r>
              <a:rPr lang="en-GB" sz="2000" dirty="0">
                <a:solidFill>
                  <a:schemeClr val="bg1">
                    <a:lumMod val="50000"/>
                  </a:schemeClr>
                </a:solidFill>
              </a:rPr>
              <a:t>Tailor to suit the project</a:t>
            </a:r>
          </a:p>
          <a:p>
            <a:pPr lvl="1"/>
            <a:r>
              <a:rPr lang="en-GB" sz="2000" dirty="0">
                <a:solidFill>
                  <a:schemeClr val="bg1">
                    <a:lumMod val="50000"/>
                  </a:schemeClr>
                </a:solidFill>
              </a:rPr>
              <a:t>Further specific tailoring is enabled by assessing the risks associated with </a:t>
            </a:r>
            <a:r>
              <a:rPr lang="en-GB" sz="2000" dirty="0" smtClean="0">
                <a:solidFill>
                  <a:schemeClr val="bg1">
                    <a:lumMod val="50000"/>
                  </a:schemeClr>
                </a:solidFill>
              </a:rPr>
              <a:t>agile</a:t>
            </a:r>
            <a:endParaRPr lang="en-GB" sz="2000" dirty="0">
              <a:solidFill>
                <a:schemeClr val="bg1">
                  <a:lumMod val="50000"/>
                </a:schemeClr>
              </a:solidFill>
            </a:endParaRP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519749"/>
            <a:ext cx="3236686" cy="246221"/>
          </a:xfrm>
          <a:prstGeom prst="rect">
            <a:avLst/>
          </a:prstGeom>
          <a:noFill/>
        </p:spPr>
        <p:txBody>
          <a:bodyPr wrap="square" rtlCol="0">
            <a:spAutoFit/>
          </a:bodyPr>
          <a:lstStyle/>
          <a:p>
            <a:pPr algn="r"/>
            <a:r>
              <a:rPr lang="en-GB" sz="1000" dirty="0">
                <a:solidFill>
                  <a:srgbClr val="000000"/>
                </a:solidFill>
              </a:rPr>
              <a:t>Guidance reference: Section 7.3, Table 7.1</a:t>
            </a:r>
          </a:p>
        </p:txBody>
      </p:sp>
      <p:sp>
        <p:nvSpPr>
          <p:cNvPr id="4" name="Footer Placeholder 3"/>
          <p:cNvSpPr>
            <a:spLocks noGrp="1"/>
          </p:cNvSpPr>
          <p:nvPr>
            <p:ph type="ftr" sz="quarter" idx="11"/>
          </p:nvPr>
        </p:nvSpPr>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69</a:t>
            </a:fld>
            <a:endParaRPr lang="en-GB"/>
          </a:p>
        </p:txBody>
      </p:sp>
    </p:spTree>
    <p:extLst>
      <p:ext uri="{BB962C8B-B14F-4D97-AF65-F5344CB8AC3E}">
        <p14:creationId xmlns:p14="http://schemas.microsoft.com/office/powerpoint/2010/main" val="210280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or BAU</a:t>
            </a:r>
          </a:p>
        </p:txBody>
      </p:sp>
      <p:sp>
        <p:nvSpPr>
          <p:cNvPr id="3" name="Content Placeholder 2"/>
          <p:cNvSpPr>
            <a:spLocks noGrp="1"/>
          </p:cNvSpPr>
          <p:nvPr>
            <p:ph idx="1"/>
          </p:nvPr>
        </p:nvSpPr>
        <p:spPr>
          <a:xfrm>
            <a:off x="345354" y="1823980"/>
            <a:ext cx="11246877" cy="1574828"/>
          </a:xfrm>
        </p:spPr>
        <p:txBody>
          <a:bodyPr>
            <a:noAutofit/>
          </a:bodyPr>
          <a:lstStyle/>
          <a:p>
            <a:pPr>
              <a:buSzPct val="150000"/>
            </a:pPr>
            <a:r>
              <a:rPr lang="en-GB" sz="2000" dirty="0"/>
              <a:t>PRINCE2 and PRINCE2 Agile are only suitable for projects</a:t>
            </a:r>
          </a:p>
          <a:p>
            <a:pPr>
              <a:buSzPct val="150000"/>
            </a:pPr>
            <a:r>
              <a:rPr lang="en-GB" sz="2000" dirty="0"/>
              <a:t>Agile can be used on projects and for ongoing ‘Business as Usual’ (BAU) work</a:t>
            </a:r>
          </a:p>
          <a:p>
            <a:pPr lvl="0">
              <a:buSzPct val="150000"/>
            </a:pPr>
            <a:r>
              <a:rPr lang="en-GB" sz="2000" dirty="0"/>
              <a:t>Important to understand the difference between projects and BAU to use agile appropriately</a:t>
            </a:r>
          </a:p>
          <a:p>
            <a:pPr lvl="0">
              <a:buSzPct val="150000"/>
            </a:pPr>
            <a:r>
              <a:rPr lang="en-GB" sz="2000" dirty="0"/>
              <a:t>To a project context that is what PRINCE2 agile seeks to achieve</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pic>
        <p:nvPicPr>
          <p:cNvPr id="5" name="Picture 2">
            <a:extLst>
              <a:ext uri="{FF2B5EF4-FFF2-40B4-BE49-F238E27FC236}">
                <a16:creationId xmlns:a16="http://schemas.microsoft.com/office/drawing/2014/main" xmlns="" id="{525199CE-48F9-47F6-9402-E7099DE3C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90" y="3550259"/>
            <a:ext cx="11370837" cy="246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0B12B77-50B0-4444-BE68-9A2AC473F5F8}" type="slidenum">
              <a:rPr lang="en-GB" smtClean="0"/>
              <a:t>7</a:t>
            </a:fld>
            <a:endParaRPr lang="en-GB"/>
          </a:p>
        </p:txBody>
      </p:sp>
    </p:spTree>
    <p:extLst>
      <p:ext uri="{BB962C8B-B14F-4D97-AF65-F5344CB8AC3E}">
        <p14:creationId xmlns:p14="http://schemas.microsoft.com/office/powerpoint/2010/main" val="3888733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Agile Behaviours</a:t>
            </a:r>
          </a:p>
        </p:txBody>
      </p:sp>
      <p:sp>
        <p:nvSpPr>
          <p:cNvPr id="3" name="Content Placeholder 2"/>
          <p:cNvSpPr>
            <a:spLocks noGrp="1"/>
          </p:cNvSpPr>
          <p:nvPr>
            <p:ph idx="1"/>
          </p:nvPr>
        </p:nvSpPr>
        <p:spPr>
          <a:xfrm>
            <a:off x="5529532" y="1823980"/>
            <a:ext cx="6383547" cy="4351338"/>
          </a:xfrm>
        </p:spPr>
        <p:txBody>
          <a:bodyPr>
            <a:noAutofit/>
          </a:bodyPr>
          <a:lstStyle/>
          <a:p>
            <a:pPr lvl="0">
              <a:lnSpc>
                <a:spcPct val="150000"/>
              </a:lnSpc>
              <a:buSzPct val="150000"/>
            </a:pPr>
            <a:r>
              <a:rPr lang="en-GB" sz="2000" dirty="0">
                <a:solidFill>
                  <a:schemeClr val="bg1">
                    <a:lumMod val="50000"/>
                  </a:schemeClr>
                </a:solidFill>
              </a:rPr>
              <a:t>Transparency</a:t>
            </a:r>
          </a:p>
          <a:p>
            <a:pPr lvl="0">
              <a:lnSpc>
                <a:spcPct val="150000"/>
              </a:lnSpc>
              <a:buSzPct val="150000"/>
            </a:pPr>
            <a:r>
              <a:rPr lang="en-GB" sz="2000" dirty="0">
                <a:solidFill>
                  <a:schemeClr val="bg1">
                    <a:lumMod val="50000"/>
                  </a:schemeClr>
                </a:solidFill>
              </a:rPr>
              <a:t>Collaboration</a:t>
            </a:r>
          </a:p>
          <a:p>
            <a:pPr lvl="0">
              <a:lnSpc>
                <a:spcPct val="150000"/>
              </a:lnSpc>
              <a:buSzPct val="150000"/>
            </a:pPr>
            <a:r>
              <a:rPr lang="en-GB" sz="2000" dirty="0">
                <a:solidFill>
                  <a:schemeClr val="bg1">
                    <a:lumMod val="50000"/>
                  </a:schemeClr>
                </a:solidFill>
              </a:rPr>
              <a:t>Rich Communication</a:t>
            </a:r>
          </a:p>
          <a:p>
            <a:pPr lvl="0">
              <a:lnSpc>
                <a:spcPct val="150000"/>
              </a:lnSpc>
              <a:buSzPct val="150000"/>
            </a:pPr>
            <a:r>
              <a:rPr lang="en-GB" sz="2000" dirty="0">
                <a:solidFill>
                  <a:schemeClr val="bg1">
                    <a:lumMod val="50000"/>
                  </a:schemeClr>
                </a:solidFill>
              </a:rPr>
              <a:t>Self-organization</a:t>
            </a:r>
          </a:p>
          <a:p>
            <a:pPr lvl="0">
              <a:lnSpc>
                <a:spcPct val="150000"/>
              </a:lnSpc>
              <a:buSzPct val="150000"/>
            </a:pPr>
            <a:r>
              <a:rPr lang="en-GB" sz="2000" dirty="0" smtClean="0">
                <a:solidFill>
                  <a:schemeClr val="bg1">
                    <a:lumMod val="50000"/>
                  </a:schemeClr>
                </a:solidFill>
              </a:rPr>
              <a:t>Exploration</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7.4, Figure 7.1</a:t>
            </a:r>
          </a:p>
        </p:txBody>
      </p:sp>
      <p:pic>
        <p:nvPicPr>
          <p:cNvPr id="6" name="Picture 5">
            <a:extLst>
              <a:ext uri="{FF2B5EF4-FFF2-40B4-BE49-F238E27FC236}">
                <a16:creationId xmlns:a16="http://schemas.microsoft.com/office/drawing/2014/main" xmlns="" id="{862247C1-9DC4-4821-8D89-1B0F8D53CC8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475479">
            <a:off x="607906" y="1042055"/>
            <a:ext cx="4420910" cy="4420910"/>
          </a:xfrm>
          <a:prstGeom prst="rect">
            <a:avLst/>
          </a:prstGeom>
        </p:spPr>
      </p:pic>
      <p:sp>
        <p:nvSpPr>
          <p:cNvPr id="7" name="Rectangle 6">
            <a:extLst>
              <a:ext uri="{FF2B5EF4-FFF2-40B4-BE49-F238E27FC236}">
                <a16:creationId xmlns:a16="http://schemas.microsoft.com/office/drawing/2014/main" xmlns="" id="{1F3D2EDC-AB7F-44D5-BA7E-C619CAEC4655}"/>
              </a:ext>
            </a:extLst>
          </p:cNvPr>
          <p:cNvSpPr/>
          <p:nvPr/>
        </p:nvSpPr>
        <p:spPr>
          <a:xfrm>
            <a:off x="859781" y="2744678"/>
            <a:ext cx="3755604" cy="1015663"/>
          </a:xfrm>
          <a:prstGeom prst="rect">
            <a:avLst/>
          </a:prstGeom>
        </p:spPr>
        <p:txBody>
          <a:bodyPr wrap="square">
            <a:spAutoFit/>
          </a:bodyPr>
          <a:lstStyle/>
          <a:p>
            <a:pPr algn="ctr"/>
            <a:r>
              <a:rPr lang="en-GB" sz="3000" dirty="0">
                <a:solidFill>
                  <a:srgbClr val="FFFFFF"/>
                </a:solidFill>
                <a:latin typeface="Trebuchet MS" panose="020B0603020202020204" pitchFamily="34" charset="0"/>
              </a:rPr>
              <a:t>The 5 </a:t>
            </a:r>
            <a:br>
              <a:rPr lang="en-GB" sz="3000" dirty="0">
                <a:solidFill>
                  <a:srgbClr val="FFFFFF"/>
                </a:solidFill>
                <a:latin typeface="Trebuchet MS" panose="020B0603020202020204" pitchFamily="34" charset="0"/>
              </a:rPr>
            </a:br>
            <a:r>
              <a:rPr lang="en-GB" sz="3000" dirty="0">
                <a:solidFill>
                  <a:srgbClr val="FFFFFF"/>
                </a:solidFill>
                <a:latin typeface="Trebuchet MS" panose="020B0603020202020204" pitchFamily="34" charset="0"/>
              </a:rPr>
              <a:t>behaviours are:</a:t>
            </a:r>
          </a:p>
        </p:txBody>
      </p:sp>
      <p:sp>
        <p:nvSpPr>
          <p:cNvPr id="8" name="Slide Number Placeholder 7"/>
          <p:cNvSpPr>
            <a:spLocks noGrp="1"/>
          </p:cNvSpPr>
          <p:nvPr>
            <p:ph type="sldNum" sz="quarter" idx="12"/>
          </p:nvPr>
        </p:nvSpPr>
        <p:spPr/>
        <p:txBody>
          <a:bodyPr/>
          <a:lstStyle/>
          <a:p>
            <a:fld id="{40B12B77-50B0-4444-BE68-9A2AC473F5F8}" type="slidenum">
              <a:rPr lang="en-GB" smtClean="0"/>
              <a:t>70</a:t>
            </a:fld>
            <a:endParaRPr lang="en-GB"/>
          </a:p>
        </p:txBody>
      </p:sp>
    </p:spTree>
    <p:extLst>
      <p:ext uri="{BB962C8B-B14F-4D97-AF65-F5344CB8AC3E}">
        <p14:creationId xmlns:p14="http://schemas.microsoft.com/office/powerpoint/2010/main" val="952290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Agilometer</a:t>
            </a:r>
            <a:r>
              <a:rPr lang="en-GB" dirty="0"/>
              <a:t> – a focus area</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t>An assessment tool providing guidance on risks and benefits from an agile perspective</a:t>
            </a:r>
          </a:p>
          <a:p>
            <a:pPr>
              <a:buSzPct val="150000"/>
            </a:pPr>
            <a:r>
              <a:rPr lang="en-GB" sz="2000" dirty="0"/>
              <a:t>Assessed at the start of a project and throughout </a:t>
            </a:r>
          </a:p>
          <a:p>
            <a:pPr>
              <a:buSzPct val="150000"/>
            </a:pPr>
            <a:r>
              <a:rPr lang="en-GB" sz="2000" dirty="0"/>
              <a:t>The </a:t>
            </a:r>
            <a:r>
              <a:rPr lang="en-GB" sz="2000" dirty="0" smtClean="0"/>
              <a:t>project manager </a:t>
            </a:r>
            <a:r>
              <a:rPr lang="en-GB" sz="2000" dirty="0"/>
              <a:t>facilitates the assessment</a:t>
            </a:r>
          </a:p>
          <a:p>
            <a:pPr>
              <a:buSzPct val="150000"/>
            </a:pPr>
            <a:r>
              <a:rPr lang="en-GB" sz="2000" dirty="0"/>
              <a:t>It is a guide to make an informed decision</a:t>
            </a:r>
          </a:p>
          <a:p>
            <a:pPr>
              <a:buSzPct val="150000"/>
            </a:pPr>
            <a:r>
              <a:rPr lang="en-GB" sz="2000" dirty="0"/>
              <a:t>Use the sliders in isolation, do not create an average</a:t>
            </a:r>
          </a:p>
          <a:p>
            <a:pPr>
              <a:buSzPct val="150000"/>
            </a:pPr>
            <a:r>
              <a:rPr lang="en-GB" sz="2000" dirty="0"/>
              <a:t>After the assessment, can any sliders be improved?</a:t>
            </a:r>
          </a:p>
          <a:p>
            <a:pPr>
              <a:buSzPct val="150000"/>
            </a:pPr>
            <a:r>
              <a:rPr lang="en-GB" sz="2000" dirty="0"/>
              <a:t>The question is always ‘how much’ and not ‘yes or no</a:t>
            </a:r>
            <a:r>
              <a:rPr lang="en-GB" sz="2000" dirty="0" smtClean="0"/>
              <a:t>’</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229600" y="6415800"/>
            <a:ext cx="3841270" cy="246221"/>
          </a:xfrm>
          <a:prstGeom prst="rect">
            <a:avLst/>
          </a:prstGeom>
          <a:noFill/>
        </p:spPr>
        <p:txBody>
          <a:bodyPr wrap="square" rtlCol="0">
            <a:spAutoFit/>
          </a:bodyPr>
          <a:lstStyle/>
          <a:p>
            <a:pPr algn="r"/>
            <a:r>
              <a:rPr lang="en-GB" sz="1000" dirty="0">
                <a:solidFill>
                  <a:srgbClr val="000000"/>
                </a:solidFill>
              </a:rPr>
              <a:t>Guidance reference: Section 24.1, Section 24.2, Section 24.3</a:t>
            </a:r>
          </a:p>
        </p:txBody>
      </p:sp>
      <p:sp>
        <p:nvSpPr>
          <p:cNvPr id="6" name="Slide Number Placeholder 5"/>
          <p:cNvSpPr>
            <a:spLocks noGrp="1"/>
          </p:cNvSpPr>
          <p:nvPr>
            <p:ph type="sldNum" sz="quarter" idx="12"/>
          </p:nvPr>
        </p:nvSpPr>
        <p:spPr/>
        <p:txBody>
          <a:bodyPr/>
          <a:lstStyle/>
          <a:p>
            <a:fld id="{40B12B77-50B0-4444-BE68-9A2AC473F5F8}" type="slidenum">
              <a:rPr lang="en-GB" smtClean="0"/>
              <a:t>71</a:t>
            </a:fld>
            <a:endParaRPr lang="en-GB"/>
          </a:p>
        </p:txBody>
      </p:sp>
    </p:spTree>
    <p:extLst>
      <p:ext uri="{BB962C8B-B14F-4D97-AF65-F5344CB8AC3E}">
        <p14:creationId xmlns:p14="http://schemas.microsoft.com/office/powerpoint/2010/main" val="17775956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Agilometer</a:t>
            </a:r>
            <a:endParaRPr lang="en-GB" dirty="0"/>
          </a:p>
        </p:txBody>
      </p:sp>
      <p:sp>
        <p:nvSpPr>
          <p:cNvPr id="3" name="Content Placeholder 2"/>
          <p:cNvSpPr>
            <a:spLocks noGrp="1"/>
          </p:cNvSpPr>
          <p:nvPr>
            <p:ph idx="1"/>
          </p:nvPr>
        </p:nvSpPr>
        <p:spPr>
          <a:xfrm>
            <a:off x="5443268" y="1823980"/>
            <a:ext cx="6469811" cy="4351338"/>
          </a:xfrm>
        </p:spPr>
        <p:txBody>
          <a:bodyPr>
            <a:noAutofit/>
          </a:bodyPr>
          <a:lstStyle/>
          <a:p>
            <a:pPr>
              <a:lnSpc>
                <a:spcPct val="150000"/>
              </a:lnSpc>
              <a:buSzPct val="150000"/>
            </a:pPr>
            <a:r>
              <a:rPr lang="en-GB" sz="2000" dirty="0">
                <a:solidFill>
                  <a:schemeClr val="bg1">
                    <a:lumMod val="50000"/>
                  </a:schemeClr>
                </a:solidFill>
              </a:rPr>
              <a:t>The </a:t>
            </a:r>
            <a:r>
              <a:rPr lang="en-GB" sz="2000" dirty="0" err="1">
                <a:solidFill>
                  <a:schemeClr val="bg1">
                    <a:lumMod val="50000"/>
                  </a:schemeClr>
                </a:solidFill>
              </a:rPr>
              <a:t>Agilometer</a:t>
            </a:r>
            <a:r>
              <a:rPr lang="en-GB" sz="2000" dirty="0">
                <a:solidFill>
                  <a:schemeClr val="bg1">
                    <a:lumMod val="50000"/>
                  </a:schemeClr>
                </a:solidFill>
              </a:rPr>
              <a:t> in PRINCE2 Agile has 6 key areas</a:t>
            </a:r>
          </a:p>
          <a:p>
            <a:pPr>
              <a:lnSpc>
                <a:spcPct val="150000"/>
              </a:lnSpc>
              <a:buSzPct val="150000"/>
            </a:pPr>
            <a:r>
              <a:rPr lang="en-GB" sz="2000" dirty="0">
                <a:solidFill>
                  <a:schemeClr val="bg1">
                    <a:lumMod val="50000"/>
                  </a:schemeClr>
                </a:solidFill>
              </a:rPr>
              <a:t>This represents a starting point, it can be </a:t>
            </a:r>
            <a:r>
              <a:rPr lang="en-GB" sz="2000" dirty="0" smtClean="0">
                <a:solidFill>
                  <a:schemeClr val="bg1">
                    <a:lumMod val="50000"/>
                  </a:schemeClr>
                </a:solidFill>
              </a:rPr>
              <a:t>tuned</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229600" y="6415800"/>
            <a:ext cx="3841270" cy="246221"/>
          </a:xfrm>
          <a:prstGeom prst="rect">
            <a:avLst/>
          </a:prstGeom>
          <a:noFill/>
        </p:spPr>
        <p:txBody>
          <a:bodyPr wrap="square" rtlCol="0">
            <a:spAutoFit/>
          </a:bodyPr>
          <a:lstStyle/>
          <a:p>
            <a:pPr algn="r"/>
            <a:r>
              <a:rPr lang="en-GB" sz="1000" dirty="0">
                <a:solidFill>
                  <a:srgbClr val="000000"/>
                </a:solidFill>
              </a:rPr>
              <a:t>Guidance reference: Section 24.4, Figure 24.1</a:t>
            </a:r>
          </a:p>
        </p:txBody>
      </p:sp>
      <p:pic>
        <p:nvPicPr>
          <p:cNvPr id="6" name="Picture 5">
            <a:extLst>
              <a:ext uri="{FF2B5EF4-FFF2-40B4-BE49-F238E27FC236}">
                <a16:creationId xmlns:a16="http://schemas.microsoft.com/office/drawing/2014/main" xmlns="" id="{1D51F633-D4D6-4068-911D-267511AA1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83" y="1712063"/>
            <a:ext cx="5065785" cy="4949958"/>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72</a:t>
            </a:fld>
            <a:endParaRPr lang="en-GB"/>
          </a:p>
        </p:txBody>
      </p:sp>
    </p:spTree>
    <p:extLst>
      <p:ext uri="{BB962C8B-B14F-4D97-AF65-F5344CB8AC3E}">
        <p14:creationId xmlns:p14="http://schemas.microsoft.com/office/powerpoint/2010/main" val="3301358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a:t>
            </a:r>
          </a:p>
        </p:txBody>
      </p:sp>
      <p:sp>
        <p:nvSpPr>
          <p:cNvPr id="3" name="Content Placeholder 2"/>
          <p:cNvSpPr>
            <a:spLocks noGrp="1"/>
          </p:cNvSpPr>
          <p:nvPr>
            <p:ph idx="1"/>
          </p:nvPr>
        </p:nvSpPr>
        <p:spPr>
          <a:xfrm>
            <a:off x="345354" y="1823980"/>
            <a:ext cx="11567725" cy="4351338"/>
          </a:xfrm>
        </p:spPr>
        <p:txBody>
          <a:bodyPr>
            <a:noAutofit/>
          </a:bodyPr>
          <a:lstStyle/>
          <a:p>
            <a:pPr>
              <a:buSzPct val="150000"/>
            </a:pPr>
            <a:r>
              <a:rPr lang="en-GB" sz="2000" dirty="0"/>
              <a:t>Generally there is relatively less prominence given to the area of risk in agile</a:t>
            </a:r>
          </a:p>
          <a:p>
            <a:pPr>
              <a:buSzPct val="150000"/>
            </a:pPr>
            <a:r>
              <a:rPr lang="en-GB" sz="2000" dirty="0"/>
              <a:t>Agile concepts mitigate many risks associated with other approaches (e.g. waterfall)</a:t>
            </a:r>
          </a:p>
          <a:p>
            <a:pPr>
              <a:buSzPct val="150000"/>
            </a:pPr>
            <a:r>
              <a:rPr lang="en-GB" sz="2000" dirty="0"/>
              <a:t>PRINCE2 brings a level of formality and planning to risk management</a:t>
            </a:r>
          </a:p>
          <a:p>
            <a:pPr>
              <a:buSzPct val="150000"/>
            </a:pPr>
            <a:r>
              <a:rPr lang="en-GB" sz="2000" dirty="0"/>
              <a:t>The level of formality should be appropriate</a:t>
            </a:r>
          </a:p>
          <a:p>
            <a:pPr>
              <a:buSzPct val="150000"/>
            </a:pPr>
            <a:r>
              <a:rPr lang="en-GB" sz="2000" dirty="0"/>
              <a:t>Address risk during stand-up meetings</a:t>
            </a:r>
          </a:p>
          <a:p>
            <a:pPr>
              <a:buSzPct val="150000"/>
            </a:pPr>
            <a:r>
              <a:rPr lang="en-GB" sz="2000" dirty="0"/>
              <a:t>Agile has risk areas of its own (assessed by The </a:t>
            </a:r>
            <a:r>
              <a:rPr lang="en-GB" sz="2000" dirty="0" err="1"/>
              <a:t>Agilometer</a:t>
            </a:r>
            <a:r>
              <a:rPr lang="en-GB" sz="2000" dirty="0"/>
              <a:t>)</a:t>
            </a:r>
          </a:p>
          <a:p>
            <a:pPr>
              <a:buSzPct val="150000"/>
            </a:pPr>
            <a:r>
              <a:rPr lang="en-GB" sz="2000" dirty="0"/>
              <a:t>The 5 behaviours in PRINCE2 Agile help manage </a:t>
            </a:r>
            <a:r>
              <a:rPr lang="en-GB" sz="2000" dirty="0" smtClean="0"/>
              <a:t>risk </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F784DB67-9804-4D90-B9B6-0161AF67F8F8}"/>
              </a:ext>
            </a:extLst>
          </p:cNvPr>
          <p:cNvSpPr txBox="1"/>
          <p:nvPr/>
        </p:nvSpPr>
        <p:spPr>
          <a:xfrm>
            <a:off x="8834184" y="6415801"/>
            <a:ext cx="3236686" cy="246221"/>
          </a:xfrm>
          <a:prstGeom prst="rect">
            <a:avLst/>
          </a:prstGeom>
          <a:noFill/>
        </p:spPr>
        <p:txBody>
          <a:bodyPr wrap="square" rtlCol="0">
            <a:spAutoFit/>
          </a:bodyPr>
          <a:lstStyle/>
          <a:p>
            <a:pPr algn="r"/>
            <a:r>
              <a:rPr lang="en-GB" sz="1000" dirty="0">
                <a:solidFill>
                  <a:srgbClr val="000000"/>
                </a:solidFill>
              </a:rPr>
              <a:t>Guidance reference: Section 13.1, Section 13.2</a:t>
            </a:r>
          </a:p>
        </p:txBody>
      </p:sp>
      <p:sp>
        <p:nvSpPr>
          <p:cNvPr id="6" name="Slide Number Placeholder 5"/>
          <p:cNvSpPr>
            <a:spLocks noGrp="1"/>
          </p:cNvSpPr>
          <p:nvPr>
            <p:ph type="sldNum" sz="quarter" idx="12"/>
          </p:nvPr>
        </p:nvSpPr>
        <p:spPr/>
        <p:txBody>
          <a:bodyPr/>
          <a:lstStyle/>
          <a:p>
            <a:fld id="{40B12B77-50B0-4444-BE68-9A2AC473F5F8}" type="slidenum">
              <a:rPr lang="en-GB" smtClean="0"/>
              <a:t>73</a:t>
            </a:fld>
            <a:endParaRPr lang="en-GB"/>
          </a:p>
        </p:txBody>
      </p:sp>
    </p:spTree>
    <p:extLst>
      <p:ext uri="{BB962C8B-B14F-4D97-AF65-F5344CB8AC3E}">
        <p14:creationId xmlns:p14="http://schemas.microsoft.com/office/powerpoint/2010/main" val="2179311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Product Delivery</a:t>
            </a:r>
          </a:p>
        </p:txBody>
      </p:sp>
      <p:sp>
        <p:nvSpPr>
          <p:cNvPr id="3" name="Content Placeholder 2"/>
          <p:cNvSpPr>
            <a:spLocks noGrp="1"/>
          </p:cNvSpPr>
          <p:nvPr>
            <p:ph idx="1"/>
          </p:nvPr>
        </p:nvSpPr>
        <p:spPr>
          <a:xfrm>
            <a:off x="2976877" y="1634199"/>
            <a:ext cx="9456917" cy="3947092"/>
          </a:xfrm>
        </p:spPr>
        <p:txBody>
          <a:bodyPr>
            <a:noAutofit/>
          </a:bodyPr>
          <a:lstStyle/>
          <a:p>
            <a:pPr>
              <a:buSzPct val="150000"/>
            </a:pPr>
            <a:r>
              <a:rPr lang="en-GB" sz="2000" dirty="0">
                <a:solidFill>
                  <a:schemeClr val="bg1">
                    <a:lumMod val="50000"/>
                  </a:schemeClr>
                </a:solidFill>
              </a:rPr>
              <a:t>A strong focus in this area</a:t>
            </a:r>
          </a:p>
          <a:p>
            <a:pPr lvl="1">
              <a:lnSpc>
                <a:spcPct val="150000"/>
              </a:lnSpc>
            </a:pPr>
            <a:r>
              <a:rPr lang="en-GB" sz="2000" dirty="0">
                <a:solidFill>
                  <a:schemeClr val="bg1">
                    <a:lumMod val="50000"/>
                  </a:schemeClr>
                </a:solidFill>
              </a:rPr>
              <a:t>Managing product delivery</a:t>
            </a:r>
          </a:p>
          <a:p>
            <a:pPr lvl="1">
              <a:lnSpc>
                <a:spcPct val="150000"/>
              </a:lnSpc>
            </a:pPr>
            <a:r>
              <a:rPr lang="en-GB" sz="2000" dirty="0">
                <a:solidFill>
                  <a:schemeClr val="bg1">
                    <a:lumMod val="50000"/>
                  </a:schemeClr>
                </a:solidFill>
              </a:rPr>
              <a:t>Product delivery practices</a:t>
            </a:r>
          </a:p>
          <a:p>
            <a:pPr>
              <a:buSzPct val="150000"/>
            </a:pPr>
            <a:r>
              <a:rPr lang="en-GB" sz="2000" dirty="0">
                <a:solidFill>
                  <a:schemeClr val="bg1">
                    <a:lumMod val="50000"/>
                  </a:schemeClr>
                </a:solidFill>
              </a:rPr>
              <a:t>Scrum manages product delivery</a:t>
            </a:r>
          </a:p>
          <a:p>
            <a:pPr>
              <a:buSzPct val="150000"/>
            </a:pPr>
            <a:r>
              <a:rPr lang="en-GB" sz="2000" dirty="0">
                <a:solidFill>
                  <a:schemeClr val="bg1">
                    <a:lumMod val="50000"/>
                  </a:schemeClr>
                </a:solidFill>
              </a:rPr>
              <a:t>Kanban can be used here too (to organize it?)</a:t>
            </a: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20.2</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you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may find</a:t>
            </a:r>
          </a:p>
        </p:txBody>
      </p:sp>
      <p:sp>
        <p:nvSpPr>
          <p:cNvPr id="8" name="Slide Number Placeholder 7"/>
          <p:cNvSpPr>
            <a:spLocks noGrp="1"/>
          </p:cNvSpPr>
          <p:nvPr>
            <p:ph type="sldNum" sz="quarter" idx="12"/>
          </p:nvPr>
        </p:nvSpPr>
        <p:spPr/>
        <p:txBody>
          <a:bodyPr/>
          <a:lstStyle/>
          <a:p>
            <a:fld id="{40B12B77-50B0-4444-BE68-9A2AC473F5F8}" type="slidenum">
              <a:rPr lang="en-GB" smtClean="0"/>
              <a:t>74</a:t>
            </a:fld>
            <a:endParaRPr lang="en-GB"/>
          </a:p>
        </p:txBody>
      </p:sp>
    </p:spTree>
    <p:extLst>
      <p:ext uri="{BB962C8B-B14F-4D97-AF65-F5344CB8AC3E}">
        <p14:creationId xmlns:p14="http://schemas.microsoft.com/office/powerpoint/2010/main" val="741375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Product Delivery</a:t>
            </a:r>
          </a:p>
        </p:txBody>
      </p:sp>
      <p:sp>
        <p:nvSpPr>
          <p:cNvPr id="3" name="Content Placeholder 2"/>
          <p:cNvSpPr>
            <a:spLocks noGrp="1"/>
          </p:cNvSpPr>
          <p:nvPr>
            <p:ph idx="1"/>
          </p:nvPr>
        </p:nvSpPr>
        <p:spPr>
          <a:xfrm>
            <a:off x="2976877" y="1634199"/>
            <a:ext cx="9456917" cy="3947092"/>
          </a:xfrm>
        </p:spPr>
        <p:txBody>
          <a:bodyPr>
            <a:noAutofit/>
          </a:bodyPr>
          <a:lstStyle/>
          <a:p>
            <a:pPr>
              <a:lnSpc>
                <a:spcPct val="150000"/>
              </a:lnSpc>
              <a:buSzPct val="150000"/>
            </a:pPr>
            <a:r>
              <a:rPr lang="en-GB" sz="2000" dirty="0"/>
              <a:t>Use work packages appropriately</a:t>
            </a:r>
          </a:p>
          <a:p>
            <a:pPr>
              <a:lnSpc>
                <a:spcPct val="150000"/>
              </a:lnSpc>
              <a:buSzPct val="150000"/>
            </a:pPr>
            <a:r>
              <a:rPr lang="en-GB" sz="2000" dirty="0"/>
              <a:t>It is a vital interface/link to be managed</a:t>
            </a:r>
          </a:p>
          <a:p>
            <a:pPr>
              <a:buSzPct val="150000"/>
            </a:pPr>
            <a:r>
              <a:rPr lang="en-GB" sz="2000" dirty="0"/>
              <a:t>Perhaps define tolerances on what is delivered at the Work Package level</a:t>
            </a:r>
          </a:p>
          <a:p>
            <a:pPr>
              <a:lnSpc>
                <a:spcPct val="150000"/>
              </a:lnSpc>
              <a:buSzPct val="150000"/>
            </a:pPr>
            <a:r>
              <a:rPr lang="en-GB" sz="2000" dirty="0"/>
              <a:t>Ensure that product descriptions are defined at the right level</a:t>
            </a:r>
          </a:p>
          <a:p>
            <a:pPr>
              <a:buSzPct val="150000"/>
            </a:pPr>
            <a:r>
              <a:rPr lang="en-GB" sz="2000" dirty="0"/>
              <a:t>Agree and/or give guidance on such areas as quality, releases and risk.</a:t>
            </a:r>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to do</a:t>
            </a:r>
          </a:p>
        </p:txBody>
      </p:sp>
      <p:sp>
        <p:nvSpPr>
          <p:cNvPr id="8" name="Slide Number Placeholder 7"/>
          <p:cNvSpPr>
            <a:spLocks noGrp="1"/>
          </p:cNvSpPr>
          <p:nvPr>
            <p:ph type="sldNum" sz="quarter" idx="12"/>
          </p:nvPr>
        </p:nvSpPr>
        <p:spPr/>
        <p:txBody>
          <a:bodyPr/>
          <a:lstStyle/>
          <a:p>
            <a:fld id="{40B12B77-50B0-4444-BE68-9A2AC473F5F8}" type="slidenum">
              <a:rPr lang="en-GB" smtClean="0"/>
              <a:t>75</a:t>
            </a:fld>
            <a:endParaRPr lang="en-GB"/>
          </a:p>
        </p:txBody>
      </p:sp>
    </p:spTree>
    <p:extLst>
      <p:ext uri="{BB962C8B-B14F-4D97-AF65-F5344CB8AC3E}">
        <p14:creationId xmlns:p14="http://schemas.microsoft.com/office/powerpoint/2010/main" val="3006699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Product Delivery</a:t>
            </a:r>
          </a:p>
        </p:txBody>
      </p:sp>
      <p:sp>
        <p:nvSpPr>
          <p:cNvPr id="3" name="Content Placeholder 2"/>
          <p:cNvSpPr>
            <a:spLocks noGrp="1"/>
          </p:cNvSpPr>
          <p:nvPr>
            <p:ph idx="1"/>
          </p:nvPr>
        </p:nvSpPr>
        <p:spPr>
          <a:xfrm>
            <a:off x="2976877" y="1634199"/>
            <a:ext cx="8213637" cy="3947092"/>
          </a:xfrm>
        </p:spPr>
        <p:txBody>
          <a:bodyPr>
            <a:noAutofit/>
          </a:bodyPr>
          <a:lstStyle/>
          <a:p>
            <a:pPr>
              <a:lnSpc>
                <a:spcPct val="150000"/>
              </a:lnSpc>
              <a:buSzPct val="150000"/>
            </a:pPr>
            <a:r>
              <a:rPr lang="en-GB" sz="2000" dirty="0"/>
              <a:t>Work packages are collaboratively defined</a:t>
            </a:r>
          </a:p>
          <a:p>
            <a:pPr>
              <a:lnSpc>
                <a:spcPct val="150000"/>
              </a:lnSpc>
              <a:buSzPct val="150000"/>
            </a:pPr>
            <a:r>
              <a:rPr lang="en-GB" sz="2000" dirty="0"/>
              <a:t>Reporting arrangements have an appropriate level of formality and transparency</a:t>
            </a:r>
          </a:p>
          <a:p>
            <a:pPr>
              <a:lnSpc>
                <a:spcPct val="150000"/>
              </a:lnSpc>
              <a:buSzPct val="150000"/>
            </a:pPr>
            <a:r>
              <a:rPr lang="en-GB" sz="2000" dirty="0"/>
              <a:t>The wider project context is </a:t>
            </a:r>
            <a:r>
              <a:rPr lang="en-GB" sz="2000" dirty="0" smtClean="0"/>
              <a:t>understood</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08840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How it might look</a:t>
            </a:r>
          </a:p>
        </p:txBody>
      </p:sp>
      <p:sp>
        <p:nvSpPr>
          <p:cNvPr id="8" name="Slide Number Placeholder 7"/>
          <p:cNvSpPr>
            <a:spLocks noGrp="1"/>
          </p:cNvSpPr>
          <p:nvPr>
            <p:ph type="sldNum" sz="quarter" idx="12"/>
          </p:nvPr>
        </p:nvSpPr>
        <p:spPr/>
        <p:txBody>
          <a:bodyPr/>
          <a:lstStyle/>
          <a:p>
            <a:fld id="{40B12B77-50B0-4444-BE68-9A2AC473F5F8}" type="slidenum">
              <a:rPr lang="en-GB" smtClean="0"/>
              <a:t>76</a:t>
            </a:fld>
            <a:endParaRPr lang="en-GB"/>
          </a:p>
        </p:txBody>
      </p:sp>
    </p:spTree>
    <p:extLst>
      <p:ext uri="{BB962C8B-B14F-4D97-AF65-F5344CB8AC3E}">
        <p14:creationId xmlns:p14="http://schemas.microsoft.com/office/powerpoint/2010/main" val="2838196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 Packages</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A vital interface to blend to the project environment</a:t>
            </a:r>
          </a:p>
          <a:p>
            <a:pPr>
              <a:lnSpc>
                <a:spcPct val="150000"/>
              </a:lnSpc>
              <a:buSzPct val="150000"/>
            </a:pPr>
            <a:r>
              <a:rPr lang="en-GB" sz="2000" dirty="0"/>
              <a:t>Collaboratively defined</a:t>
            </a:r>
          </a:p>
          <a:p>
            <a:pPr>
              <a:lnSpc>
                <a:spcPct val="150000"/>
              </a:lnSpc>
              <a:buSzPct val="150000"/>
            </a:pPr>
            <a:r>
              <a:rPr lang="en-GB" sz="2000" dirty="0"/>
              <a:t>Agreed levels of detail and formality with respect to reporting, tolerances, product descriptions and quality criteria</a:t>
            </a:r>
          </a:p>
          <a:p>
            <a:pPr>
              <a:lnSpc>
                <a:spcPct val="150000"/>
              </a:lnSpc>
              <a:buSzPct val="150000"/>
            </a:pPr>
            <a:r>
              <a:rPr lang="en-GB" sz="2000" dirty="0"/>
              <a:t>Guidance on behaviours, risk and the frequency of releases</a:t>
            </a:r>
          </a:p>
          <a:p>
            <a:pPr>
              <a:lnSpc>
                <a:spcPct val="150000"/>
              </a:lnSpc>
              <a:buSzPct val="150000"/>
            </a:pPr>
            <a:r>
              <a:rPr lang="en-GB" sz="2000" dirty="0"/>
              <a:t>Guidance on quality checking </a:t>
            </a:r>
            <a:r>
              <a:rPr lang="en-GB" sz="2000" dirty="0" smtClean="0"/>
              <a:t>techniques</a:t>
            </a:r>
            <a:endParaRPr lang="en-GB" sz="2000" dirty="0"/>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6" name="TextBox 5">
            <a:extLst>
              <a:ext uri="{FF2B5EF4-FFF2-40B4-BE49-F238E27FC236}">
                <a16:creationId xmlns:a16="http://schemas.microsoft.com/office/drawing/2014/main" xmlns="" id="{1C3F99EA-BEBA-414E-8941-7656455467BF}"/>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20.3</a:t>
            </a:r>
          </a:p>
        </p:txBody>
      </p:sp>
      <p:sp>
        <p:nvSpPr>
          <p:cNvPr id="5" name="Slide Number Placeholder 4"/>
          <p:cNvSpPr>
            <a:spLocks noGrp="1"/>
          </p:cNvSpPr>
          <p:nvPr>
            <p:ph type="sldNum" sz="quarter" idx="12"/>
          </p:nvPr>
        </p:nvSpPr>
        <p:spPr/>
        <p:txBody>
          <a:bodyPr/>
          <a:lstStyle/>
          <a:p>
            <a:fld id="{40B12B77-50B0-4444-BE68-9A2AC473F5F8}" type="slidenum">
              <a:rPr lang="en-GB" smtClean="0"/>
              <a:t>77</a:t>
            </a:fld>
            <a:endParaRPr lang="en-GB"/>
          </a:p>
        </p:txBody>
      </p:sp>
    </p:spTree>
    <p:extLst>
      <p:ext uri="{BB962C8B-B14F-4D97-AF65-F5344CB8AC3E}">
        <p14:creationId xmlns:p14="http://schemas.microsoft.com/office/powerpoint/2010/main" val="80347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METHODS WITHIN WORK PACKAGES</a:t>
            </a:r>
            <a:endParaRPr lang="en-GB" dirty="0"/>
          </a:p>
        </p:txBody>
      </p:sp>
      <p:sp>
        <p:nvSpPr>
          <p:cNvPr id="3" name="Content Placeholder 2"/>
          <p:cNvSpPr>
            <a:spLocks noGrp="1"/>
          </p:cNvSpPr>
          <p:nvPr>
            <p:ph idx="1"/>
          </p:nvPr>
        </p:nvSpPr>
        <p:spPr>
          <a:xfrm>
            <a:off x="345354" y="1823980"/>
            <a:ext cx="11246877" cy="4351338"/>
          </a:xfrm>
        </p:spPr>
        <p:txBody>
          <a:bodyPr>
            <a:noAutofit/>
          </a:bodyPr>
          <a:lstStyle/>
          <a:p>
            <a:pPr marL="0" indent="0">
              <a:lnSpc>
                <a:spcPct val="150000"/>
              </a:lnSpc>
              <a:buSzPct val="150000"/>
              <a:buNone/>
            </a:pPr>
            <a:r>
              <a:rPr lang="en-GB" sz="2000" dirty="0" smtClean="0"/>
              <a:t>Agile methods can be used to deliver Work Packages:</a:t>
            </a:r>
            <a:endParaRPr lang="en-GB" sz="2000" dirty="0"/>
          </a:p>
          <a:p>
            <a:pPr>
              <a:lnSpc>
                <a:spcPct val="150000"/>
              </a:lnSpc>
              <a:buSzPct val="150000"/>
            </a:pPr>
            <a:r>
              <a:rPr lang="en-GB" sz="2000" dirty="0" smtClean="0"/>
              <a:t>Scrum</a:t>
            </a:r>
            <a:endParaRPr lang="en-GB" sz="2000" dirty="0"/>
          </a:p>
          <a:p>
            <a:pPr>
              <a:lnSpc>
                <a:spcPct val="150000"/>
              </a:lnSpc>
              <a:buSzPct val="150000"/>
            </a:pPr>
            <a:r>
              <a:rPr lang="en-GB" sz="2000" dirty="0" smtClean="0"/>
              <a:t>Kanban</a:t>
            </a:r>
            <a:endParaRPr lang="en-GB" sz="2000" dirty="0"/>
          </a:p>
          <a:p>
            <a:pPr>
              <a:lnSpc>
                <a:spcPct val="150000"/>
              </a:lnSpc>
              <a:buSzPct val="150000"/>
            </a:pPr>
            <a:r>
              <a:rPr lang="en-GB" sz="2000" dirty="0" smtClean="0"/>
              <a:t>Lean </a:t>
            </a:r>
            <a:r>
              <a:rPr lang="en-GB" sz="2000" dirty="0" err="1" smtClean="0"/>
              <a:t>Startup</a:t>
            </a: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6" name="TextBox 5">
            <a:extLst>
              <a:ext uri="{FF2B5EF4-FFF2-40B4-BE49-F238E27FC236}">
                <a16:creationId xmlns:a16="http://schemas.microsoft.com/office/drawing/2014/main" xmlns="" id="{1C3F99EA-BEBA-414E-8941-7656455467BF}"/>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Appendix H</a:t>
            </a:r>
          </a:p>
        </p:txBody>
      </p:sp>
      <p:sp>
        <p:nvSpPr>
          <p:cNvPr id="5" name="Slide Number Placeholder 4"/>
          <p:cNvSpPr>
            <a:spLocks noGrp="1"/>
          </p:cNvSpPr>
          <p:nvPr>
            <p:ph type="sldNum" sz="quarter" idx="12"/>
          </p:nvPr>
        </p:nvSpPr>
        <p:spPr/>
        <p:txBody>
          <a:bodyPr/>
          <a:lstStyle/>
          <a:p>
            <a:fld id="{40B12B77-50B0-4444-BE68-9A2AC473F5F8}" type="slidenum">
              <a:rPr lang="en-GB" smtClean="0"/>
              <a:t>78</a:t>
            </a:fld>
            <a:endParaRPr lang="en-GB"/>
          </a:p>
        </p:txBody>
      </p:sp>
    </p:spTree>
    <p:extLst>
      <p:ext uri="{BB962C8B-B14F-4D97-AF65-F5344CB8AC3E}">
        <p14:creationId xmlns:p14="http://schemas.microsoft.com/office/powerpoint/2010/main" val="896679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Plans – general view</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12.2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solidFill>
                  <a:schemeClr val="bg1">
                    <a:lumMod val="50000"/>
                  </a:schemeClr>
                </a:solidFill>
              </a:rPr>
              <a:t>Agile puts a lot of emphasis on planning</a:t>
            </a:r>
          </a:p>
          <a:p>
            <a:pPr>
              <a:buSzPct val="150000"/>
            </a:pPr>
            <a:r>
              <a:rPr lang="en-GB" sz="2000" dirty="0">
                <a:solidFill>
                  <a:schemeClr val="bg1">
                    <a:lumMod val="50000"/>
                  </a:schemeClr>
                </a:solidFill>
              </a:rPr>
              <a:t>Agile mostly uses Empiricism as opposed to Rationalism </a:t>
            </a:r>
          </a:p>
          <a:p>
            <a:pPr>
              <a:buSzPct val="150000"/>
            </a:pPr>
            <a:r>
              <a:rPr lang="en-GB" sz="2000" dirty="0">
                <a:solidFill>
                  <a:schemeClr val="bg1">
                    <a:lumMod val="50000"/>
                  </a:schemeClr>
                </a:solidFill>
              </a:rPr>
              <a:t>Planning style:</a:t>
            </a:r>
          </a:p>
          <a:p>
            <a:pPr lvl="1"/>
            <a:r>
              <a:rPr lang="en-GB" sz="2000" dirty="0">
                <a:solidFill>
                  <a:schemeClr val="bg1">
                    <a:lumMod val="50000"/>
                  </a:schemeClr>
                </a:solidFill>
              </a:rPr>
              <a:t>Based on features</a:t>
            </a:r>
          </a:p>
          <a:p>
            <a:pPr lvl="1"/>
            <a:r>
              <a:rPr lang="en-GB" sz="2000" dirty="0">
                <a:solidFill>
                  <a:schemeClr val="bg1">
                    <a:lumMod val="50000"/>
                  </a:schemeClr>
                </a:solidFill>
              </a:rPr>
              <a:t>A team-based exercise</a:t>
            </a:r>
          </a:p>
          <a:p>
            <a:pPr lvl="1"/>
            <a:r>
              <a:rPr lang="en-GB" sz="2000" dirty="0">
                <a:solidFill>
                  <a:schemeClr val="bg1">
                    <a:lumMod val="50000"/>
                  </a:schemeClr>
                </a:solidFill>
              </a:rPr>
              <a:t>Plan at the last responsible moment</a:t>
            </a:r>
          </a:p>
          <a:p>
            <a:pPr>
              <a:buSzPct val="150000"/>
            </a:pPr>
            <a:r>
              <a:rPr lang="en-GB" sz="2000" dirty="0">
                <a:solidFill>
                  <a:schemeClr val="bg1">
                    <a:lumMod val="50000"/>
                  </a:schemeClr>
                </a:solidFill>
              </a:rPr>
              <a:t>Using a points scoring system to estimate is popular although there are other </a:t>
            </a:r>
            <a:r>
              <a:rPr lang="en-GB" sz="2000" dirty="0" smtClean="0">
                <a:solidFill>
                  <a:schemeClr val="bg1">
                    <a:lumMod val="50000"/>
                  </a:schemeClr>
                </a:solidFill>
              </a:rPr>
              <a:t>ways</a:t>
            </a:r>
            <a:endParaRPr lang="en-GB" sz="2000" dirty="0">
              <a:solidFill>
                <a:schemeClr val="bg1">
                  <a:lumMod val="50000"/>
                </a:schemeClr>
              </a:solidFill>
            </a:endParaRPr>
          </a:p>
          <a:p>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79</a:t>
            </a:fld>
            <a:endParaRPr lang="en-GB"/>
          </a:p>
        </p:txBody>
      </p:sp>
    </p:spTree>
    <p:extLst>
      <p:ext uri="{BB962C8B-B14F-4D97-AF65-F5344CB8AC3E}">
        <p14:creationId xmlns:p14="http://schemas.microsoft.com/office/powerpoint/2010/main" val="333869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normAutofit/>
          </a:bodyPr>
          <a:lstStyle/>
          <a:p>
            <a:r>
              <a:rPr lang="en-GB" sz="3400" dirty="0"/>
              <a:t>The difference between project work and BAU work</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pic>
        <p:nvPicPr>
          <p:cNvPr id="8" name="Picture 7">
            <a:extLst>
              <a:ext uri="{FF2B5EF4-FFF2-40B4-BE49-F238E27FC236}">
                <a16:creationId xmlns:a16="http://schemas.microsoft.com/office/drawing/2014/main" xmlns="" id="{1D71582C-BFB5-43A6-AEDF-6DDB28273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4" y="1201054"/>
            <a:ext cx="8323053" cy="5303990"/>
          </a:xfrm>
          <a:prstGeom prst="rect">
            <a:avLst/>
          </a:prstGeom>
        </p:spPr>
      </p:pic>
      <p:sp>
        <p:nvSpPr>
          <p:cNvPr id="9" name="TextBox 8">
            <a:extLst>
              <a:ext uri="{FF2B5EF4-FFF2-40B4-BE49-F238E27FC236}">
                <a16:creationId xmlns:a16="http://schemas.microsoft.com/office/drawing/2014/main" xmlns="" id="{82C15BF6-B3BF-4AE6-99E4-808F57265FF2}"/>
              </a:ext>
            </a:extLst>
          </p:cNvPr>
          <p:cNvSpPr txBox="1"/>
          <p:nvPr/>
        </p:nvSpPr>
        <p:spPr>
          <a:xfrm>
            <a:off x="8842811" y="6415801"/>
            <a:ext cx="3236686" cy="246221"/>
          </a:xfrm>
          <a:prstGeom prst="rect">
            <a:avLst/>
          </a:prstGeom>
          <a:noFill/>
        </p:spPr>
        <p:txBody>
          <a:bodyPr wrap="square" rtlCol="0">
            <a:spAutoFit/>
          </a:bodyPr>
          <a:lstStyle/>
          <a:p>
            <a:pPr algn="r"/>
            <a:r>
              <a:rPr lang="en-GB" sz="1000" dirty="0">
                <a:solidFill>
                  <a:srgbClr val="000000"/>
                </a:solidFill>
              </a:rPr>
              <a:t>Guidance reference: Figure 1.1</a:t>
            </a:r>
          </a:p>
        </p:txBody>
      </p:sp>
      <p:sp>
        <p:nvSpPr>
          <p:cNvPr id="3" name="Slide Number Placeholder 2"/>
          <p:cNvSpPr>
            <a:spLocks noGrp="1"/>
          </p:cNvSpPr>
          <p:nvPr>
            <p:ph type="sldNum" sz="quarter" idx="12"/>
          </p:nvPr>
        </p:nvSpPr>
        <p:spPr/>
        <p:txBody>
          <a:bodyPr/>
          <a:lstStyle/>
          <a:p>
            <a:fld id="{40B12B77-50B0-4444-BE68-9A2AC473F5F8}" type="slidenum">
              <a:rPr lang="en-GB" smtClean="0"/>
              <a:t>8</a:t>
            </a:fld>
            <a:endParaRPr lang="en-GB"/>
          </a:p>
        </p:txBody>
      </p:sp>
    </p:spTree>
    <p:extLst>
      <p:ext uri="{BB962C8B-B14F-4D97-AF65-F5344CB8AC3E}">
        <p14:creationId xmlns:p14="http://schemas.microsoft.com/office/powerpoint/2010/main" val="1582969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Plans - guidance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12.3</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t>PRINCE2 supports any planning style</a:t>
            </a:r>
          </a:p>
          <a:p>
            <a:pPr>
              <a:buSzPct val="150000"/>
            </a:pPr>
            <a:r>
              <a:rPr lang="en-GB" sz="2000" dirty="0"/>
              <a:t>A PRINCE2 project needs an end date</a:t>
            </a:r>
          </a:p>
          <a:p>
            <a:pPr>
              <a:buSzPct val="150000"/>
            </a:pPr>
            <a:r>
              <a:rPr lang="en-GB" sz="2000" dirty="0"/>
              <a:t>Both agile and PRINCE2 accept the premise of planning horizons</a:t>
            </a:r>
          </a:p>
          <a:p>
            <a:pPr>
              <a:buSzPct val="150000"/>
            </a:pPr>
            <a:r>
              <a:rPr lang="en-GB" sz="2000" dirty="0"/>
              <a:t>Higher level plans may be more conventional but this is not mandatory</a:t>
            </a:r>
          </a:p>
          <a:p>
            <a:pPr>
              <a:buSzPct val="150000"/>
            </a:pPr>
            <a:r>
              <a:rPr lang="en-GB" sz="2000" dirty="0"/>
              <a:t>Product-based planning can be used easily for any level of plan (see Appendix D)</a:t>
            </a:r>
          </a:p>
          <a:p>
            <a:pPr>
              <a:buSzPct val="150000"/>
            </a:pPr>
            <a:r>
              <a:rPr lang="en-GB" sz="2000" dirty="0"/>
              <a:t>Planning needs to consider dependencies and grouping similar work </a:t>
            </a:r>
            <a:r>
              <a:rPr lang="en-GB" sz="2000" dirty="0" smtClean="0"/>
              <a:t>items</a:t>
            </a:r>
            <a:endParaRPr lang="en-GB" sz="2000" dirty="0"/>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80</a:t>
            </a:fld>
            <a:endParaRPr lang="en-GB"/>
          </a:p>
        </p:txBody>
      </p:sp>
    </p:spTree>
    <p:extLst>
      <p:ext uri="{BB962C8B-B14F-4D97-AF65-F5344CB8AC3E}">
        <p14:creationId xmlns:p14="http://schemas.microsoft.com/office/powerpoint/2010/main" val="1789850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Estimation</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12.4.1</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a:t>Using some form of points system is popular</a:t>
            </a:r>
          </a:p>
          <a:p>
            <a:pPr>
              <a:buSzPct val="150000"/>
            </a:pPr>
            <a:r>
              <a:rPr lang="en-GB" sz="2000" dirty="0"/>
              <a:t>Estimating starts with relative estimates and is carried out as a team</a:t>
            </a:r>
          </a:p>
          <a:p>
            <a:pPr>
              <a:lnSpc>
                <a:spcPct val="150000"/>
              </a:lnSpc>
              <a:buSzPct val="150000"/>
            </a:pPr>
            <a:r>
              <a:rPr lang="en-GB" sz="2000" dirty="0"/>
              <a:t>Team members estimates should not be affected by others</a:t>
            </a:r>
          </a:p>
          <a:p>
            <a:pPr>
              <a:lnSpc>
                <a:spcPct val="150000"/>
              </a:lnSpc>
              <a:buSzPct val="150000"/>
            </a:pPr>
            <a:r>
              <a:rPr lang="en-GB" sz="2000" dirty="0"/>
              <a:t>Differences are discussed</a:t>
            </a:r>
          </a:p>
          <a:p>
            <a:pPr>
              <a:buSzPct val="150000"/>
            </a:pPr>
            <a:r>
              <a:rPr lang="en-GB" sz="2000" dirty="0"/>
              <a:t>The Fibonacci sequence or T-shirt sizing are very popular </a:t>
            </a:r>
            <a:r>
              <a:rPr lang="en-GB" sz="2000" dirty="0" smtClean="0"/>
              <a:t>systems</a:t>
            </a:r>
            <a:endParaRPr lang="en-GB" sz="2000" dirty="0"/>
          </a:p>
          <a:p>
            <a:pPr marL="0" indent="0">
              <a:buNone/>
            </a:pP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81</a:t>
            </a:fld>
            <a:endParaRPr lang="en-GB"/>
          </a:p>
        </p:txBody>
      </p:sp>
    </p:spTree>
    <p:extLst>
      <p:ext uri="{BB962C8B-B14F-4D97-AF65-F5344CB8AC3E}">
        <p14:creationId xmlns:p14="http://schemas.microsoft.com/office/powerpoint/2010/main" val="257393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 general view</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15.2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a:t>Similar to plans in that it is of particular importance</a:t>
            </a:r>
          </a:p>
          <a:p>
            <a:pPr>
              <a:lnSpc>
                <a:spcPct val="150000"/>
              </a:lnSpc>
              <a:buSzPct val="150000"/>
            </a:pPr>
            <a:r>
              <a:rPr lang="en-GB" sz="2000" dirty="0"/>
              <a:t>Burn charts and WIP boards are commonly used </a:t>
            </a:r>
          </a:p>
          <a:p>
            <a:pPr>
              <a:lnSpc>
                <a:spcPct val="150000"/>
              </a:lnSpc>
              <a:buSzPct val="150000"/>
            </a:pPr>
            <a:r>
              <a:rPr lang="en-GB" sz="2000" dirty="0"/>
              <a:t>The bigger picture relates to key agile values (e.g. transparency</a:t>
            </a:r>
            <a:r>
              <a:rPr lang="en-GB" sz="2000" dirty="0" smtClean="0"/>
              <a:t>)</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82</a:t>
            </a:fld>
            <a:endParaRPr lang="en-GB"/>
          </a:p>
        </p:txBody>
      </p:sp>
    </p:spTree>
    <p:extLst>
      <p:ext uri="{BB962C8B-B14F-4D97-AF65-F5344CB8AC3E}">
        <p14:creationId xmlns:p14="http://schemas.microsoft.com/office/powerpoint/2010/main" val="30057402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 guidance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15.3</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a:t>What is being delivered is of the most importance</a:t>
            </a:r>
          </a:p>
          <a:p>
            <a:pPr>
              <a:lnSpc>
                <a:spcPct val="150000"/>
              </a:lnSpc>
              <a:buSzPct val="150000"/>
            </a:pPr>
            <a:r>
              <a:rPr lang="en-GB" sz="2000" dirty="0"/>
              <a:t>It may take several sprints to understand how things are progressing</a:t>
            </a:r>
          </a:p>
          <a:p>
            <a:pPr>
              <a:lnSpc>
                <a:spcPct val="150000"/>
              </a:lnSpc>
              <a:buSzPct val="150000"/>
            </a:pPr>
            <a:r>
              <a:rPr lang="en-GB" sz="2000" dirty="0"/>
              <a:t>In terms of ‘how are things going?’, it is a necessity to be in control at all times</a:t>
            </a:r>
          </a:p>
          <a:p>
            <a:pPr>
              <a:lnSpc>
                <a:spcPct val="150000"/>
              </a:lnSpc>
              <a:buSzPct val="150000"/>
            </a:pPr>
            <a:r>
              <a:rPr lang="en-GB" sz="2000" dirty="0"/>
              <a:t>Many agile techniques can be used at any level of a project</a:t>
            </a:r>
          </a:p>
          <a:p>
            <a:pPr>
              <a:lnSpc>
                <a:spcPct val="150000"/>
              </a:lnSpc>
              <a:buSzPct val="150000"/>
            </a:pPr>
            <a:r>
              <a:rPr lang="en-GB" sz="2000" dirty="0"/>
              <a:t>The audience for any technique will need to be comfortable with the </a:t>
            </a:r>
            <a:r>
              <a:rPr lang="en-GB" sz="2000" dirty="0" smtClean="0"/>
              <a:t>format</a:t>
            </a:r>
            <a:endParaRPr lang="en-GB" sz="2000" dirty="0"/>
          </a:p>
          <a:p>
            <a:pPr marL="0" indent="0">
              <a:buNone/>
            </a:pP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83</a:t>
            </a:fld>
            <a:endParaRPr lang="en-GB"/>
          </a:p>
        </p:txBody>
      </p:sp>
    </p:spTree>
    <p:extLst>
      <p:ext uri="{BB962C8B-B14F-4D97-AF65-F5344CB8AC3E}">
        <p14:creationId xmlns:p14="http://schemas.microsoft.com/office/powerpoint/2010/main" val="26327494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Burn charts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400110"/>
          </a:xfrm>
          <a:prstGeom prst="rect">
            <a:avLst/>
          </a:prstGeom>
          <a:noFill/>
        </p:spPr>
        <p:txBody>
          <a:bodyPr wrap="square" rtlCol="0">
            <a:spAutoFit/>
          </a:bodyPr>
          <a:lstStyle/>
          <a:p>
            <a:pPr algn="r"/>
            <a:r>
              <a:rPr lang="en-GB" sz="1000" dirty="0">
                <a:solidFill>
                  <a:srgbClr val="000000"/>
                </a:solidFill>
              </a:rPr>
              <a:t>Guidance reference: Section 15.4.1</a:t>
            </a:r>
          </a:p>
          <a:p>
            <a:pPr algn="r"/>
            <a:endParaRPr lang="en-GB" sz="1000" dirty="0">
              <a:solidFill>
                <a:srgbClr val="000000"/>
              </a:solidFill>
            </a:endParaRP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solidFill>
                  <a:schemeClr val="bg1">
                    <a:lumMod val="50000"/>
                  </a:schemeClr>
                </a:solidFill>
              </a:rPr>
              <a:t>A popular technique that comes in two forms:</a:t>
            </a:r>
          </a:p>
          <a:p>
            <a:pPr lvl="1"/>
            <a:r>
              <a:rPr lang="en-GB" sz="2000" dirty="0">
                <a:solidFill>
                  <a:schemeClr val="bg1">
                    <a:lumMod val="50000"/>
                  </a:schemeClr>
                </a:solidFill>
              </a:rPr>
              <a:t>a burn-down chart</a:t>
            </a:r>
          </a:p>
          <a:p>
            <a:pPr lvl="1"/>
            <a:r>
              <a:rPr lang="en-GB" sz="2000" dirty="0">
                <a:solidFill>
                  <a:schemeClr val="bg1">
                    <a:lumMod val="50000"/>
                  </a:schemeClr>
                </a:solidFill>
              </a:rPr>
              <a:t>a burn-up chart</a:t>
            </a:r>
          </a:p>
          <a:p>
            <a:pPr>
              <a:buSzPct val="150000"/>
            </a:pPr>
            <a:r>
              <a:rPr lang="en-GB" sz="2000" dirty="0">
                <a:solidFill>
                  <a:schemeClr val="bg1">
                    <a:lumMod val="50000"/>
                  </a:schemeClr>
                </a:solidFill>
              </a:rPr>
              <a:t>Displayed in the form of a graph with an x and y axis</a:t>
            </a:r>
          </a:p>
          <a:p>
            <a:pPr>
              <a:buSzPct val="150000"/>
            </a:pPr>
            <a:r>
              <a:rPr lang="en-GB" sz="2000" dirty="0">
                <a:solidFill>
                  <a:schemeClr val="bg1">
                    <a:lumMod val="50000"/>
                  </a:schemeClr>
                </a:solidFill>
              </a:rPr>
              <a:t>They show the current situation and the current rate of progress</a:t>
            </a:r>
          </a:p>
          <a:p>
            <a:pPr>
              <a:buSzPct val="150000"/>
            </a:pPr>
            <a:r>
              <a:rPr lang="en-GB" sz="2000" dirty="0">
                <a:solidFill>
                  <a:schemeClr val="bg1">
                    <a:lumMod val="50000"/>
                  </a:schemeClr>
                </a:solidFill>
              </a:rPr>
              <a:t>Burn-down charts assume the amount of work doesn’t change</a:t>
            </a:r>
          </a:p>
          <a:p>
            <a:pPr>
              <a:buSzPct val="150000"/>
            </a:pPr>
            <a:r>
              <a:rPr lang="en-GB" sz="2000" dirty="0">
                <a:solidFill>
                  <a:schemeClr val="bg1">
                    <a:lumMod val="50000"/>
                  </a:schemeClr>
                </a:solidFill>
              </a:rPr>
              <a:t>Burn-up charts should be used if the amount of work is likely to change</a:t>
            </a:r>
          </a:p>
          <a:p>
            <a:pPr>
              <a:buSzPct val="150000"/>
            </a:pPr>
            <a:r>
              <a:rPr lang="en-GB" sz="2000" dirty="0">
                <a:solidFill>
                  <a:schemeClr val="bg1">
                    <a:lumMod val="50000"/>
                  </a:schemeClr>
                </a:solidFill>
              </a:rPr>
              <a:t>They focus on what has been </a:t>
            </a:r>
            <a:r>
              <a:rPr lang="en-GB" sz="2000" dirty="0" smtClean="0">
                <a:solidFill>
                  <a:schemeClr val="bg1">
                    <a:lumMod val="50000"/>
                  </a:schemeClr>
                </a:solidFill>
              </a:rPr>
              <a:t>completed</a:t>
            </a:r>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84</a:t>
            </a:fld>
            <a:endParaRPr lang="en-GB"/>
          </a:p>
        </p:txBody>
      </p:sp>
    </p:spTree>
    <p:extLst>
      <p:ext uri="{BB962C8B-B14F-4D97-AF65-F5344CB8AC3E}">
        <p14:creationId xmlns:p14="http://schemas.microsoft.com/office/powerpoint/2010/main" val="1634365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Burn charts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15.4.1, Figure 15.1</a:t>
            </a:r>
          </a:p>
        </p:txBody>
      </p:sp>
      <p:pic>
        <p:nvPicPr>
          <p:cNvPr id="8" name="Picture 7">
            <a:extLst>
              <a:ext uri="{FF2B5EF4-FFF2-40B4-BE49-F238E27FC236}">
                <a16:creationId xmlns:a16="http://schemas.microsoft.com/office/drawing/2014/main" xmlns="" id="{6E5CE0D3-F91A-46D3-9196-918A54BBA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21" y="1328463"/>
            <a:ext cx="9009032" cy="5018322"/>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85</a:t>
            </a:fld>
            <a:endParaRPr lang="en-GB"/>
          </a:p>
        </p:txBody>
      </p:sp>
    </p:spTree>
    <p:extLst>
      <p:ext uri="{BB962C8B-B14F-4D97-AF65-F5344CB8AC3E}">
        <p14:creationId xmlns:p14="http://schemas.microsoft.com/office/powerpoint/2010/main" val="3381826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Radiators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15.4.2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buSzPct val="150000"/>
            </a:pPr>
            <a:r>
              <a:rPr lang="en-GB" sz="2000" dirty="0" smtClean="0"/>
              <a:t>Create </a:t>
            </a:r>
            <a:r>
              <a:rPr lang="en-GB" sz="2000" dirty="0"/>
              <a:t>visual information that can be accessed immediately</a:t>
            </a:r>
          </a:p>
          <a:p>
            <a:pPr>
              <a:lnSpc>
                <a:spcPct val="150000"/>
              </a:lnSpc>
              <a:buSzPct val="150000"/>
            </a:pPr>
            <a:r>
              <a:rPr lang="en-GB" sz="2000" dirty="0"/>
              <a:t>Best created and maintained manually</a:t>
            </a:r>
          </a:p>
          <a:p>
            <a:pPr>
              <a:lnSpc>
                <a:spcPct val="150000"/>
              </a:lnSpc>
              <a:buSzPct val="150000"/>
            </a:pPr>
            <a:r>
              <a:rPr lang="en-GB" sz="2000" dirty="0" smtClean="0"/>
              <a:t>Contribute </a:t>
            </a:r>
            <a:r>
              <a:rPr lang="en-GB" sz="2000" dirty="0"/>
              <a:t>significantly to transparency</a:t>
            </a:r>
          </a:p>
          <a:p>
            <a:pPr>
              <a:lnSpc>
                <a:spcPct val="150000"/>
              </a:lnSpc>
              <a:buSzPct val="150000"/>
            </a:pPr>
            <a:r>
              <a:rPr lang="en-GB" sz="2000" dirty="0"/>
              <a:t>Information is ‘pushed’ as opposed to ‘pulled’</a:t>
            </a:r>
          </a:p>
          <a:p>
            <a:pPr>
              <a:lnSpc>
                <a:spcPct val="150000"/>
              </a:lnSpc>
              <a:buSzPct val="150000"/>
            </a:pPr>
            <a:r>
              <a:rPr lang="en-GB" sz="2000" dirty="0"/>
              <a:t>Can display a wide variety of information</a:t>
            </a:r>
          </a:p>
          <a:p>
            <a:pPr>
              <a:lnSpc>
                <a:spcPct val="150000"/>
              </a:lnSpc>
              <a:buSzPct val="150000"/>
            </a:pPr>
            <a:r>
              <a:rPr lang="en-GB" sz="2000" dirty="0"/>
              <a:t>Holding a daily stand-up meeting by a display enables it to be updated </a:t>
            </a:r>
            <a:r>
              <a:rPr lang="en-GB" sz="2000" dirty="0" smtClean="0"/>
              <a:t>immediately</a:t>
            </a: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86</a:t>
            </a:fld>
            <a:endParaRPr lang="en-GB"/>
          </a:p>
        </p:txBody>
      </p:sp>
    </p:spTree>
    <p:extLst>
      <p:ext uri="{BB962C8B-B14F-4D97-AF65-F5344CB8AC3E}">
        <p14:creationId xmlns:p14="http://schemas.microsoft.com/office/powerpoint/2010/main" val="24891650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 general view of agile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11.2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lnSpc>
                <a:spcPct val="150000"/>
              </a:lnSpc>
            </a:pPr>
            <a:r>
              <a:rPr lang="en-GB" sz="2000" dirty="0"/>
              <a:t>In some agile environments there may not be a lot of emphasis given to quality planning and quality management, during the start of a </a:t>
            </a:r>
            <a:r>
              <a:rPr lang="en-GB" sz="2000" dirty="0" smtClean="0"/>
              <a:t>project.</a:t>
            </a:r>
          </a:p>
          <a:p>
            <a:pPr>
              <a:lnSpc>
                <a:spcPct val="150000"/>
              </a:lnSpc>
            </a:pPr>
            <a:r>
              <a:rPr lang="en-GB" sz="2000" dirty="0" smtClean="0"/>
              <a:t>Prominent </a:t>
            </a:r>
            <a:r>
              <a:rPr lang="en-GB" sz="2000" dirty="0"/>
              <a:t>techniques such as the definition of ‘Done’ and acceptance criteria address quality </a:t>
            </a:r>
            <a:r>
              <a:rPr lang="en-GB" sz="2000" dirty="0" smtClean="0"/>
              <a:t>control</a:t>
            </a:r>
          </a:p>
          <a:p>
            <a:pPr>
              <a:lnSpc>
                <a:spcPct val="150000"/>
              </a:lnSpc>
            </a:pPr>
            <a:r>
              <a:rPr lang="en-GB" sz="2000" dirty="0" smtClean="0"/>
              <a:t>Evolving </a:t>
            </a:r>
            <a:r>
              <a:rPr lang="en-GB" sz="2000" dirty="0"/>
              <a:t>the definition of ‘Done’ is commonly used </a:t>
            </a:r>
            <a:endParaRPr lang="en-GB" sz="2000" dirty="0" smtClean="0"/>
          </a:p>
          <a:p>
            <a:pPr>
              <a:lnSpc>
                <a:spcPct val="150000"/>
              </a:lnSpc>
            </a:pPr>
            <a:r>
              <a:rPr lang="en-GB" sz="2000" dirty="0" smtClean="0"/>
              <a:t>Concepts </a:t>
            </a:r>
            <a:r>
              <a:rPr lang="en-GB" sz="2000" dirty="0"/>
              <a:t>such as ‘test as you go’ or ‘test first’ are used for testing and quality checking</a:t>
            </a:r>
          </a:p>
          <a:p>
            <a:pPr marL="0" indent="0">
              <a:buNone/>
            </a:pP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87</a:t>
            </a:fld>
            <a:endParaRPr lang="en-GB"/>
          </a:p>
        </p:txBody>
      </p:sp>
    </p:spTree>
    <p:extLst>
      <p:ext uri="{BB962C8B-B14F-4D97-AF65-F5344CB8AC3E}">
        <p14:creationId xmlns:p14="http://schemas.microsoft.com/office/powerpoint/2010/main" val="18495823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 guidance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11.3</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solidFill>
                  <a:schemeClr val="bg1">
                    <a:lumMod val="50000"/>
                  </a:schemeClr>
                </a:solidFill>
              </a:rPr>
              <a:t>Product descriptions are flexible (e.g. they can be User Stories)</a:t>
            </a:r>
          </a:p>
          <a:p>
            <a:pPr>
              <a:buSzPct val="150000"/>
            </a:pPr>
            <a:r>
              <a:rPr lang="en-GB" sz="2000" dirty="0">
                <a:solidFill>
                  <a:schemeClr val="bg1">
                    <a:lumMod val="50000"/>
                  </a:schemeClr>
                </a:solidFill>
              </a:rPr>
              <a:t>The project product description purpose would preferably be defined as an outcome</a:t>
            </a:r>
          </a:p>
          <a:p>
            <a:pPr>
              <a:buSzPct val="150000"/>
            </a:pPr>
            <a:r>
              <a:rPr lang="en-GB" sz="2000" dirty="0">
                <a:solidFill>
                  <a:schemeClr val="bg1">
                    <a:lumMod val="50000"/>
                  </a:schemeClr>
                </a:solidFill>
              </a:rPr>
              <a:t>Quality management and quality planning includes:</a:t>
            </a:r>
          </a:p>
          <a:p>
            <a:pPr lvl="1"/>
            <a:r>
              <a:rPr lang="en-GB" sz="2000" dirty="0">
                <a:solidFill>
                  <a:schemeClr val="bg1">
                    <a:lumMod val="50000"/>
                  </a:schemeClr>
                </a:solidFill>
              </a:rPr>
              <a:t>Which tools and approaches are to be used</a:t>
            </a:r>
          </a:p>
          <a:p>
            <a:pPr lvl="1"/>
            <a:r>
              <a:rPr lang="en-GB" sz="2000" dirty="0">
                <a:solidFill>
                  <a:schemeClr val="bg1">
                    <a:lumMod val="50000"/>
                  </a:schemeClr>
                </a:solidFill>
              </a:rPr>
              <a:t>The role of the customer (an essential ingredient)</a:t>
            </a:r>
          </a:p>
          <a:p>
            <a:pPr lvl="1"/>
            <a:r>
              <a:rPr lang="en-GB" sz="2000" dirty="0">
                <a:solidFill>
                  <a:schemeClr val="bg1">
                    <a:lumMod val="50000"/>
                  </a:schemeClr>
                </a:solidFill>
              </a:rPr>
              <a:t>Assessing and costing the resources</a:t>
            </a:r>
          </a:p>
          <a:p>
            <a:pPr lvl="1"/>
            <a:r>
              <a:rPr lang="en-GB" sz="2000" dirty="0">
                <a:solidFill>
                  <a:schemeClr val="bg1">
                    <a:lumMod val="50000"/>
                  </a:schemeClr>
                </a:solidFill>
              </a:rPr>
              <a:t>Quality control </a:t>
            </a:r>
            <a:r>
              <a:rPr lang="en-GB" sz="2000" dirty="0" smtClean="0">
                <a:solidFill>
                  <a:schemeClr val="bg1">
                    <a:lumMod val="50000"/>
                  </a:schemeClr>
                </a:solidFill>
              </a:rPr>
              <a:t>considerations</a:t>
            </a:r>
            <a:endParaRPr lang="en-GB" sz="2000" dirty="0">
              <a:solidFill>
                <a:schemeClr val="bg1">
                  <a:lumMod val="50000"/>
                </a:schemeClr>
              </a:solidFill>
            </a:endParaRPr>
          </a:p>
          <a:p>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88</a:t>
            </a:fld>
            <a:endParaRPr lang="en-GB"/>
          </a:p>
        </p:txBody>
      </p:sp>
    </p:spTree>
    <p:extLst>
      <p:ext uri="{BB962C8B-B14F-4D97-AF65-F5344CB8AC3E}">
        <p14:creationId xmlns:p14="http://schemas.microsoft.com/office/powerpoint/2010/main" val="36281823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 how to test</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11.3.4</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solidFill>
                  <a:schemeClr val="bg1">
                    <a:lumMod val="50000"/>
                  </a:schemeClr>
                </a:solidFill>
              </a:rPr>
              <a:t>Care needed when transferring these concepts from the software development domain</a:t>
            </a:r>
          </a:p>
          <a:p>
            <a:pPr>
              <a:buSzPct val="150000"/>
            </a:pPr>
            <a:r>
              <a:rPr lang="en-GB" sz="2000" dirty="0">
                <a:solidFill>
                  <a:schemeClr val="bg1">
                    <a:lumMod val="50000"/>
                  </a:schemeClr>
                </a:solidFill>
              </a:rPr>
              <a:t>Common agile terms include:	</a:t>
            </a:r>
          </a:p>
          <a:p>
            <a:pPr lvl="1"/>
            <a:r>
              <a:rPr lang="en-GB" sz="2000" dirty="0">
                <a:solidFill>
                  <a:schemeClr val="bg1">
                    <a:lumMod val="50000"/>
                  </a:schemeClr>
                </a:solidFill>
              </a:rPr>
              <a:t>Test-driven Development (TDD)</a:t>
            </a:r>
          </a:p>
          <a:p>
            <a:pPr lvl="1"/>
            <a:r>
              <a:rPr lang="en-GB" sz="2000" dirty="0">
                <a:solidFill>
                  <a:schemeClr val="bg1">
                    <a:lumMod val="50000"/>
                  </a:schemeClr>
                </a:solidFill>
              </a:rPr>
              <a:t>Behaviour-driven Development (BDD)</a:t>
            </a:r>
          </a:p>
          <a:p>
            <a:pPr lvl="1"/>
            <a:r>
              <a:rPr lang="en-GB" sz="2000" dirty="0">
                <a:solidFill>
                  <a:schemeClr val="bg1">
                    <a:lumMod val="50000"/>
                  </a:schemeClr>
                </a:solidFill>
              </a:rPr>
              <a:t>Definition of ‘Done’</a:t>
            </a:r>
          </a:p>
          <a:p>
            <a:pPr lvl="1"/>
            <a:r>
              <a:rPr lang="en-GB" sz="2000" dirty="0">
                <a:solidFill>
                  <a:schemeClr val="bg1">
                    <a:lumMod val="50000"/>
                  </a:schemeClr>
                </a:solidFill>
              </a:rPr>
              <a:t>Definition of ‘Ready’</a:t>
            </a:r>
          </a:p>
          <a:p>
            <a:pPr lvl="1"/>
            <a:r>
              <a:rPr lang="en-GB" sz="2000" dirty="0">
                <a:solidFill>
                  <a:schemeClr val="bg1">
                    <a:lumMod val="50000"/>
                  </a:schemeClr>
                </a:solidFill>
              </a:rPr>
              <a:t>Refactoring</a:t>
            </a:r>
          </a:p>
          <a:p>
            <a:pPr lvl="1"/>
            <a:r>
              <a:rPr lang="en-GB" sz="2000" dirty="0">
                <a:solidFill>
                  <a:schemeClr val="bg1">
                    <a:lumMod val="50000"/>
                  </a:schemeClr>
                </a:solidFill>
              </a:rPr>
              <a:t>Technical debt.</a:t>
            </a:r>
          </a:p>
          <a:p>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89</a:t>
            </a:fld>
            <a:endParaRPr lang="en-GB"/>
          </a:p>
        </p:txBody>
      </p:sp>
    </p:spTree>
    <p:extLst>
      <p:ext uri="{BB962C8B-B14F-4D97-AF65-F5344CB8AC3E}">
        <p14:creationId xmlns:p14="http://schemas.microsoft.com/office/powerpoint/2010/main" val="149532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overview of agile</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The term ‘agile’ is viewed in many different ways</a:t>
            </a:r>
          </a:p>
          <a:p>
            <a:pPr>
              <a:lnSpc>
                <a:spcPct val="150000"/>
              </a:lnSpc>
              <a:buSzPct val="150000"/>
            </a:pPr>
            <a:r>
              <a:rPr lang="en-GB" sz="2000" dirty="0"/>
              <a:t>Well-known frameworks referred to as ‘agile ways of working’</a:t>
            </a:r>
          </a:p>
          <a:p>
            <a:pPr>
              <a:lnSpc>
                <a:spcPct val="150000"/>
              </a:lnSpc>
              <a:buSzPct val="150000"/>
            </a:pPr>
            <a:r>
              <a:rPr lang="en-GB" sz="2000" dirty="0"/>
              <a:t>Well-known behaviours, concepts and techniques characterising agile</a:t>
            </a:r>
          </a:p>
          <a:p>
            <a:pPr>
              <a:lnSpc>
                <a:spcPct val="150000"/>
              </a:lnSpc>
              <a:buSzPct val="150000"/>
            </a:pPr>
            <a:r>
              <a:rPr lang="en-GB" sz="2000" dirty="0"/>
              <a:t>The Agile Manifesto comes closest to a single definition – it was created as an alternative to ‘waterfall’ processes </a:t>
            </a:r>
          </a:p>
          <a:p>
            <a:pPr>
              <a:lnSpc>
                <a:spcPct val="150000"/>
              </a:lnSpc>
              <a:buSzPct val="150000"/>
            </a:pPr>
            <a:r>
              <a:rPr lang="en-GB" sz="2000" dirty="0"/>
              <a:t>Agile addressed the new demands placed on the delivery of </a:t>
            </a:r>
            <a:r>
              <a:rPr lang="en-GB" sz="2000" dirty="0" smtClean="0"/>
              <a:t>software</a:t>
            </a:r>
            <a:endParaRPr lang="en-GB" sz="2000" dirty="0"/>
          </a:p>
          <a:p>
            <a:pPr marL="0" indent="0">
              <a:buSzPct val="150000"/>
              <a:buNone/>
            </a:pPr>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p>
        </p:txBody>
      </p:sp>
      <p:sp>
        <p:nvSpPr>
          <p:cNvPr id="5" name="TextBox 4">
            <a:extLst>
              <a:ext uri="{FF2B5EF4-FFF2-40B4-BE49-F238E27FC236}">
                <a16:creationId xmlns:a16="http://schemas.microsoft.com/office/drawing/2014/main" xmlns="" id="{041756D4-591C-45EC-B4A8-F23E58CF18F1}"/>
              </a:ext>
            </a:extLst>
          </p:cNvPr>
          <p:cNvSpPr txBox="1"/>
          <p:nvPr/>
        </p:nvSpPr>
        <p:spPr>
          <a:xfrm>
            <a:off x="8825558" y="6415801"/>
            <a:ext cx="3236686" cy="246221"/>
          </a:xfrm>
          <a:prstGeom prst="rect">
            <a:avLst/>
          </a:prstGeom>
          <a:noFill/>
        </p:spPr>
        <p:txBody>
          <a:bodyPr wrap="square" rtlCol="0">
            <a:spAutoFit/>
          </a:bodyPr>
          <a:lstStyle/>
          <a:p>
            <a:pPr algn="r"/>
            <a:r>
              <a:rPr lang="en-GB" sz="1000" dirty="0">
                <a:solidFill>
                  <a:srgbClr val="000000"/>
                </a:solidFill>
              </a:rPr>
              <a:t>Guidance reference: Section 2.1</a:t>
            </a:r>
          </a:p>
        </p:txBody>
      </p:sp>
      <p:sp>
        <p:nvSpPr>
          <p:cNvPr id="6" name="Slide Number Placeholder 5"/>
          <p:cNvSpPr>
            <a:spLocks noGrp="1"/>
          </p:cNvSpPr>
          <p:nvPr>
            <p:ph type="sldNum" sz="quarter" idx="12"/>
          </p:nvPr>
        </p:nvSpPr>
        <p:spPr/>
        <p:txBody>
          <a:bodyPr/>
          <a:lstStyle/>
          <a:p>
            <a:fld id="{40B12B77-50B0-4444-BE68-9A2AC473F5F8}" type="slidenum">
              <a:rPr lang="en-GB" smtClean="0"/>
              <a:t>9</a:t>
            </a:fld>
            <a:endParaRPr lang="en-GB"/>
          </a:p>
        </p:txBody>
      </p:sp>
    </p:spTree>
    <p:extLst>
      <p:ext uri="{BB962C8B-B14F-4D97-AF65-F5344CB8AC3E}">
        <p14:creationId xmlns:p14="http://schemas.microsoft.com/office/powerpoint/2010/main" val="9515778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in relation to Scope</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11.5</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5581291" y="1823980"/>
            <a:ext cx="6010940" cy="4351338"/>
          </a:xfrm>
        </p:spPr>
        <p:txBody>
          <a:bodyPr>
            <a:noAutofit/>
          </a:bodyPr>
          <a:lstStyle/>
          <a:p>
            <a:r>
              <a:rPr lang="en-GB" sz="2000" dirty="0"/>
              <a:t>A reduction in scope is not seen by PRINCE2 as a reduction in quality</a:t>
            </a:r>
          </a:p>
          <a:p>
            <a:endParaRPr lang="en-GB" sz="2000" dirty="0"/>
          </a:p>
          <a:p>
            <a:r>
              <a:rPr lang="en-GB" sz="2000" dirty="0"/>
              <a:t>Customer quality expectations and acceptance criteria are set and this level needs to be maintained</a:t>
            </a:r>
          </a:p>
        </p:txBody>
      </p:sp>
      <p:pic>
        <p:nvPicPr>
          <p:cNvPr id="7" name="Picture 6">
            <a:extLst>
              <a:ext uri="{FF2B5EF4-FFF2-40B4-BE49-F238E27FC236}">
                <a16:creationId xmlns:a16="http://schemas.microsoft.com/office/drawing/2014/main" xmlns="" id="{9608337F-9C05-49C2-8BE3-EE4F1CC8D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30" y="1657428"/>
            <a:ext cx="5004594" cy="5004594"/>
          </a:xfrm>
          <a:prstGeom prst="rect">
            <a:avLst/>
          </a:prstGeom>
        </p:spPr>
      </p:pic>
      <p:sp>
        <p:nvSpPr>
          <p:cNvPr id="8" name="Content Placeholder 2">
            <a:extLst>
              <a:ext uri="{FF2B5EF4-FFF2-40B4-BE49-F238E27FC236}">
                <a16:creationId xmlns:a16="http://schemas.microsoft.com/office/drawing/2014/main" xmlns="" id="{6A927C72-7626-4962-9C6D-5319992950AD}"/>
              </a:ext>
            </a:extLst>
          </p:cNvPr>
          <p:cNvSpPr txBox="1">
            <a:spLocks/>
          </p:cNvSpPr>
          <p:nvPr/>
        </p:nvSpPr>
        <p:spPr>
          <a:xfrm>
            <a:off x="1100197" y="2982991"/>
            <a:ext cx="3333779" cy="24221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SzPct val="150000"/>
            </a:pPr>
            <a:r>
              <a:rPr lang="en-GB" sz="2600" dirty="0">
                <a:solidFill>
                  <a:schemeClr val="bg1"/>
                </a:solidFill>
                <a:latin typeface="Trebuchet MS" panose="020B0603020202020204" pitchFamily="34" charset="0"/>
              </a:rPr>
              <a:t>Quality is defined by quality criteria</a:t>
            </a:r>
          </a:p>
          <a:p>
            <a:pPr algn="ctr">
              <a:lnSpc>
                <a:spcPct val="150000"/>
              </a:lnSpc>
              <a:buSzPct val="150000"/>
            </a:pPr>
            <a:r>
              <a:rPr lang="en-GB" sz="2600" dirty="0">
                <a:solidFill>
                  <a:schemeClr val="bg1"/>
                </a:solidFill>
                <a:latin typeface="Trebuchet MS" panose="020B0603020202020204" pitchFamily="34" charset="0"/>
              </a:rPr>
              <a:t>Scope is defined by the products themselves.</a:t>
            </a:r>
          </a:p>
          <a:p>
            <a:pPr algn="ctr">
              <a:buSzPct val="150000"/>
            </a:pPr>
            <a:endParaRPr lang="en-GB" sz="2600" dirty="0">
              <a:solidFill>
                <a:schemeClr val="bg1"/>
              </a:solidFill>
              <a:latin typeface="Trebuchet MS" panose="020B0603020202020204" pitchFamily="34" charset="0"/>
            </a:endParaRPr>
          </a:p>
          <a:p>
            <a:pPr algn="ctr"/>
            <a:endParaRPr lang="en-GB" sz="2600" dirty="0">
              <a:solidFill>
                <a:schemeClr val="bg1"/>
              </a:solidFill>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90</a:t>
            </a:fld>
            <a:endParaRPr lang="en-GB"/>
          </a:p>
        </p:txBody>
      </p:sp>
    </p:spTree>
    <p:extLst>
      <p:ext uri="{BB962C8B-B14F-4D97-AF65-F5344CB8AC3E}">
        <p14:creationId xmlns:p14="http://schemas.microsoft.com/office/powerpoint/2010/main" val="231076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Product Delivery</a:t>
            </a:r>
          </a:p>
        </p:txBody>
      </p:sp>
      <p:sp>
        <p:nvSpPr>
          <p:cNvPr id="3" name="Content Placeholder 2"/>
          <p:cNvSpPr>
            <a:spLocks noGrp="1"/>
          </p:cNvSpPr>
          <p:nvPr>
            <p:ph idx="1"/>
          </p:nvPr>
        </p:nvSpPr>
        <p:spPr>
          <a:xfrm>
            <a:off x="2976877" y="1634199"/>
            <a:ext cx="9456917" cy="3947092"/>
          </a:xfrm>
        </p:spPr>
        <p:txBody>
          <a:bodyPr>
            <a:noAutofit/>
          </a:bodyPr>
          <a:lstStyle/>
          <a:p>
            <a:pPr lvl="1">
              <a:lnSpc>
                <a:spcPct val="150000"/>
              </a:lnSpc>
            </a:pPr>
            <a:r>
              <a:rPr lang="en-GB" sz="2000" dirty="0">
                <a:solidFill>
                  <a:schemeClr val="bg1">
                    <a:lumMod val="50000"/>
                  </a:schemeClr>
                </a:solidFill>
              </a:rPr>
              <a:t>Stages may not exist as described in PRINCE2 </a:t>
            </a:r>
          </a:p>
          <a:p>
            <a:pPr lvl="1">
              <a:lnSpc>
                <a:spcPct val="150000"/>
              </a:lnSpc>
            </a:pPr>
            <a:r>
              <a:rPr lang="en-GB" sz="2000" dirty="0">
                <a:solidFill>
                  <a:schemeClr val="bg1">
                    <a:lumMod val="50000"/>
                  </a:schemeClr>
                </a:solidFill>
              </a:rPr>
              <a:t>Container timeboxes e.g. a release</a:t>
            </a:r>
          </a:p>
          <a:p>
            <a:pPr lvl="1">
              <a:lnSpc>
                <a:spcPct val="150000"/>
              </a:lnSpc>
            </a:pPr>
            <a:r>
              <a:rPr lang="en-GB" sz="2000" dirty="0">
                <a:solidFill>
                  <a:schemeClr val="bg1">
                    <a:lumMod val="50000"/>
                  </a:schemeClr>
                </a:solidFill>
              </a:rPr>
              <a:t>Scrum of </a:t>
            </a:r>
            <a:r>
              <a:rPr lang="en-GB" sz="2000" dirty="0" smtClean="0">
                <a:solidFill>
                  <a:schemeClr val="bg1">
                    <a:lumMod val="50000"/>
                  </a:schemeClr>
                </a:solidFill>
              </a:rPr>
              <a:t>scrums</a:t>
            </a:r>
            <a:endParaRPr lang="en-GB" sz="2000" dirty="0">
              <a:solidFill>
                <a:schemeClr val="bg1">
                  <a:lumMod val="50000"/>
                </a:schemeClr>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19.2</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you may find</a:t>
            </a:r>
          </a:p>
        </p:txBody>
      </p:sp>
      <p:sp>
        <p:nvSpPr>
          <p:cNvPr id="8" name="Slide Number Placeholder 7"/>
          <p:cNvSpPr>
            <a:spLocks noGrp="1"/>
          </p:cNvSpPr>
          <p:nvPr>
            <p:ph type="sldNum" sz="quarter" idx="12"/>
          </p:nvPr>
        </p:nvSpPr>
        <p:spPr/>
        <p:txBody>
          <a:bodyPr/>
          <a:lstStyle/>
          <a:p>
            <a:fld id="{40B12B77-50B0-4444-BE68-9A2AC473F5F8}" type="slidenum">
              <a:rPr lang="en-GB" smtClean="0"/>
              <a:t>91</a:t>
            </a:fld>
            <a:endParaRPr lang="en-GB"/>
          </a:p>
        </p:txBody>
      </p:sp>
    </p:spTree>
    <p:extLst>
      <p:ext uri="{BB962C8B-B14F-4D97-AF65-F5344CB8AC3E}">
        <p14:creationId xmlns:p14="http://schemas.microsoft.com/office/powerpoint/2010/main" val="3666258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Product Delivery</a:t>
            </a:r>
          </a:p>
        </p:txBody>
      </p:sp>
      <p:sp>
        <p:nvSpPr>
          <p:cNvPr id="3" name="Content Placeholder 2"/>
          <p:cNvSpPr>
            <a:spLocks noGrp="1"/>
          </p:cNvSpPr>
          <p:nvPr>
            <p:ph idx="1"/>
          </p:nvPr>
        </p:nvSpPr>
        <p:spPr>
          <a:xfrm>
            <a:off x="2976877" y="1634199"/>
            <a:ext cx="9456917" cy="3947092"/>
          </a:xfrm>
        </p:spPr>
        <p:txBody>
          <a:bodyPr>
            <a:noAutofit/>
          </a:bodyPr>
          <a:lstStyle/>
          <a:p>
            <a:r>
              <a:rPr lang="en-GB" sz="2000" b="1" dirty="0">
                <a:solidFill>
                  <a:srgbClr val="4C4383"/>
                </a:solidFill>
              </a:rPr>
              <a:t>Plan around features</a:t>
            </a:r>
          </a:p>
          <a:p>
            <a:r>
              <a:rPr lang="en-GB" sz="2000" dirty="0">
                <a:solidFill>
                  <a:schemeClr val="bg1">
                    <a:lumMod val="50000"/>
                  </a:schemeClr>
                </a:solidFill>
              </a:rPr>
              <a:t>Create flexible Work Packages in order to:</a:t>
            </a:r>
          </a:p>
          <a:p>
            <a:pPr lvl="1"/>
            <a:r>
              <a:rPr lang="en-GB" sz="2000" dirty="0">
                <a:solidFill>
                  <a:schemeClr val="bg1">
                    <a:lumMod val="50000"/>
                  </a:schemeClr>
                </a:solidFill>
              </a:rPr>
              <a:t>Make management by exception easier </a:t>
            </a:r>
          </a:p>
          <a:p>
            <a:pPr lvl="1"/>
            <a:r>
              <a:rPr lang="en-GB" sz="2000" dirty="0">
                <a:solidFill>
                  <a:schemeClr val="bg1">
                    <a:lumMod val="50000"/>
                  </a:schemeClr>
                </a:solidFill>
              </a:rPr>
              <a:t>Empower the teams to self-organise</a:t>
            </a:r>
          </a:p>
          <a:p>
            <a:pPr lvl="1"/>
            <a:r>
              <a:rPr lang="en-GB" sz="2000" dirty="0">
                <a:solidFill>
                  <a:schemeClr val="bg1">
                    <a:lumMod val="50000"/>
                  </a:schemeClr>
                </a:solidFill>
              </a:rPr>
              <a:t>Enable rich communication </a:t>
            </a:r>
          </a:p>
          <a:p>
            <a:r>
              <a:rPr lang="en-GB" sz="2000" b="1" dirty="0">
                <a:solidFill>
                  <a:srgbClr val="4C4383"/>
                </a:solidFill>
              </a:rPr>
              <a:t>Control focusses on what is being delivered</a:t>
            </a:r>
          </a:p>
          <a:p>
            <a:pPr lvl="1"/>
            <a:r>
              <a:rPr lang="en-GB" sz="2000" dirty="0">
                <a:solidFill>
                  <a:schemeClr val="bg1">
                    <a:lumMod val="50000"/>
                  </a:schemeClr>
                </a:solidFill>
              </a:rPr>
              <a:t>Scope</a:t>
            </a:r>
          </a:p>
          <a:p>
            <a:pPr lvl="1"/>
            <a:r>
              <a:rPr lang="en-GB" sz="2000" dirty="0">
                <a:solidFill>
                  <a:schemeClr val="bg1">
                    <a:lumMod val="50000"/>
                  </a:schemeClr>
                </a:solidFill>
              </a:rPr>
              <a:t>Quality criteria</a:t>
            </a:r>
          </a:p>
          <a:p>
            <a:r>
              <a:rPr lang="en-GB" sz="2000" b="1" dirty="0">
                <a:solidFill>
                  <a:srgbClr val="4C4383"/>
                </a:solidFill>
              </a:rPr>
              <a:t>Monitor agile </a:t>
            </a:r>
            <a:r>
              <a:rPr lang="en-GB" sz="2000" b="1" dirty="0" smtClean="0">
                <a:solidFill>
                  <a:srgbClr val="4C4383"/>
                </a:solidFill>
              </a:rPr>
              <a:t>risks</a:t>
            </a:r>
            <a:endParaRPr lang="en-GB" sz="2000" b="1" dirty="0">
              <a:solidFill>
                <a:srgbClr val="4C4383"/>
              </a:solidFill>
            </a:endParaRPr>
          </a:p>
          <a:p>
            <a:endParaRPr lang="en-GB" sz="20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19.3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to do</a:t>
            </a:r>
          </a:p>
        </p:txBody>
      </p:sp>
      <p:sp>
        <p:nvSpPr>
          <p:cNvPr id="8" name="Slide Number Placeholder 7"/>
          <p:cNvSpPr>
            <a:spLocks noGrp="1"/>
          </p:cNvSpPr>
          <p:nvPr>
            <p:ph type="sldNum" sz="quarter" idx="12"/>
          </p:nvPr>
        </p:nvSpPr>
        <p:spPr/>
        <p:txBody>
          <a:bodyPr/>
          <a:lstStyle/>
          <a:p>
            <a:fld id="{40B12B77-50B0-4444-BE68-9A2AC473F5F8}" type="slidenum">
              <a:rPr lang="en-GB" smtClean="0"/>
              <a:t>92</a:t>
            </a:fld>
            <a:endParaRPr lang="en-GB"/>
          </a:p>
        </p:txBody>
      </p:sp>
    </p:spTree>
    <p:extLst>
      <p:ext uri="{BB962C8B-B14F-4D97-AF65-F5344CB8AC3E}">
        <p14:creationId xmlns:p14="http://schemas.microsoft.com/office/powerpoint/2010/main" val="32591680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Product Delivery</a:t>
            </a:r>
          </a:p>
        </p:txBody>
      </p:sp>
      <p:sp>
        <p:nvSpPr>
          <p:cNvPr id="3" name="Content Placeholder 2"/>
          <p:cNvSpPr>
            <a:spLocks noGrp="1"/>
          </p:cNvSpPr>
          <p:nvPr>
            <p:ph idx="1"/>
          </p:nvPr>
        </p:nvSpPr>
        <p:spPr>
          <a:xfrm>
            <a:off x="2976877" y="1634199"/>
            <a:ext cx="9456917" cy="3947092"/>
          </a:xfrm>
        </p:spPr>
        <p:txBody>
          <a:bodyPr>
            <a:noAutofit/>
          </a:bodyPr>
          <a:lstStyle/>
          <a:p>
            <a:pPr>
              <a:lnSpc>
                <a:spcPct val="150000"/>
              </a:lnSpc>
            </a:pPr>
            <a:r>
              <a:rPr lang="en-GB" sz="2000" b="1" dirty="0">
                <a:solidFill>
                  <a:srgbClr val="4C4383"/>
                </a:solidFill>
              </a:rPr>
              <a:t>Collaborative</a:t>
            </a:r>
          </a:p>
          <a:p>
            <a:pPr>
              <a:lnSpc>
                <a:spcPct val="150000"/>
              </a:lnSpc>
            </a:pPr>
            <a:r>
              <a:rPr lang="en-GB" sz="2000" b="1" dirty="0">
                <a:solidFill>
                  <a:srgbClr val="4C4383"/>
                </a:solidFill>
              </a:rPr>
              <a:t>Visual</a:t>
            </a:r>
          </a:p>
          <a:p>
            <a:pPr lvl="1"/>
            <a:r>
              <a:rPr lang="en-GB" sz="2000" dirty="0"/>
              <a:t>Information Radiators</a:t>
            </a:r>
          </a:p>
          <a:p>
            <a:pPr lvl="1"/>
            <a:r>
              <a:rPr lang="en-GB" sz="2000" dirty="0"/>
              <a:t>Stand-up meetings</a:t>
            </a:r>
          </a:p>
          <a:p>
            <a:pPr lvl="1"/>
            <a:r>
              <a:rPr lang="en-GB" sz="2000" dirty="0"/>
              <a:t>Demos</a:t>
            </a:r>
          </a:p>
          <a:p>
            <a:pPr>
              <a:lnSpc>
                <a:spcPct val="150000"/>
              </a:lnSpc>
            </a:pPr>
            <a:r>
              <a:rPr lang="en-GB" sz="2000" b="1" dirty="0">
                <a:solidFill>
                  <a:srgbClr val="4C4383"/>
                </a:solidFill>
              </a:rPr>
              <a:t>Empirical</a:t>
            </a:r>
          </a:p>
          <a:p>
            <a:pPr>
              <a:lnSpc>
                <a:spcPct val="150000"/>
              </a:lnSpc>
            </a:pPr>
            <a:r>
              <a:rPr lang="en-GB" sz="2000" b="1" dirty="0">
                <a:solidFill>
                  <a:srgbClr val="4C4383"/>
                </a:solidFill>
              </a:rPr>
              <a:t>Inspect and adapt</a:t>
            </a:r>
          </a:p>
          <a:p>
            <a:endParaRPr lang="en-GB" sz="2000" dirty="0"/>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19.3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08840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How it might look</a:t>
            </a:r>
          </a:p>
        </p:txBody>
      </p:sp>
      <p:sp>
        <p:nvSpPr>
          <p:cNvPr id="8" name="Slide Number Placeholder 7"/>
          <p:cNvSpPr>
            <a:spLocks noGrp="1"/>
          </p:cNvSpPr>
          <p:nvPr>
            <p:ph type="sldNum" sz="quarter" idx="12"/>
          </p:nvPr>
        </p:nvSpPr>
        <p:spPr/>
        <p:txBody>
          <a:bodyPr/>
          <a:lstStyle/>
          <a:p>
            <a:fld id="{40B12B77-50B0-4444-BE68-9A2AC473F5F8}" type="slidenum">
              <a:rPr lang="en-GB" smtClean="0"/>
              <a:t>93</a:t>
            </a:fld>
            <a:endParaRPr lang="en-GB"/>
          </a:p>
        </p:txBody>
      </p:sp>
    </p:spTree>
    <p:extLst>
      <p:ext uri="{BB962C8B-B14F-4D97-AF65-F5344CB8AC3E}">
        <p14:creationId xmlns:p14="http://schemas.microsoft.com/office/powerpoint/2010/main" val="38201433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 Releases – focus area</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27.1</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472561" y="1659104"/>
            <a:ext cx="11246877" cy="3938465"/>
          </a:xfrm>
        </p:spPr>
        <p:txBody>
          <a:bodyPr>
            <a:noAutofit/>
          </a:bodyPr>
          <a:lstStyle/>
          <a:p>
            <a:pPr>
              <a:buSzPct val="150000"/>
            </a:pPr>
            <a:r>
              <a:rPr lang="en-GB" sz="2000" b="1" dirty="0">
                <a:solidFill>
                  <a:srgbClr val="4C4383"/>
                </a:solidFill>
              </a:rPr>
              <a:t>Frequent releases are important when using agile</a:t>
            </a:r>
          </a:p>
          <a:p>
            <a:pPr>
              <a:buSzPct val="150000"/>
            </a:pPr>
            <a:r>
              <a:rPr lang="en-GB" sz="2000" b="1" dirty="0">
                <a:solidFill>
                  <a:srgbClr val="4C4383"/>
                </a:solidFill>
              </a:rPr>
              <a:t>The advantages are:</a:t>
            </a:r>
          </a:p>
          <a:p>
            <a:pPr lvl="1">
              <a:lnSpc>
                <a:spcPct val="100000"/>
              </a:lnSpc>
            </a:pPr>
            <a:r>
              <a:rPr lang="en-GB" sz="2000" dirty="0">
                <a:solidFill>
                  <a:schemeClr val="bg1">
                    <a:lumMod val="50000"/>
                  </a:schemeClr>
                </a:solidFill>
              </a:rPr>
              <a:t>Early delivery of benefit</a:t>
            </a:r>
          </a:p>
          <a:p>
            <a:pPr lvl="1">
              <a:lnSpc>
                <a:spcPct val="100000"/>
              </a:lnSpc>
            </a:pPr>
            <a:r>
              <a:rPr lang="en-GB" sz="2000" dirty="0">
                <a:solidFill>
                  <a:schemeClr val="bg1">
                    <a:lumMod val="50000"/>
                  </a:schemeClr>
                </a:solidFill>
              </a:rPr>
              <a:t>Allows for feedback</a:t>
            </a:r>
          </a:p>
          <a:p>
            <a:pPr lvl="1">
              <a:lnSpc>
                <a:spcPct val="100000"/>
              </a:lnSpc>
            </a:pPr>
            <a:r>
              <a:rPr lang="en-GB" sz="2000" dirty="0">
                <a:solidFill>
                  <a:schemeClr val="bg1">
                    <a:lumMod val="50000"/>
                  </a:schemeClr>
                </a:solidFill>
              </a:rPr>
              <a:t>Reduces risk (e.g. of delivering the wrong product)</a:t>
            </a:r>
          </a:p>
          <a:p>
            <a:pPr lvl="1">
              <a:lnSpc>
                <a:spcPct val="100000"/>
              </a:lnSpc>
            </a:pPr>
            <a:r>
              <a:rPr lang="en-GB" sz="2000" dirty="0">
                <a:solidFill>
                  <a:schemeClr val="bg1">
                    <a:lumMod val="50000"/>
                  </a:schemeClr>
                </a:solidFill>
              </a:rPr>
              <a:t>Gives confidence of how the project is progressing</a:t>
            </a:r>
          </a:p>
          <a:p>
            <a:pPr lvl="1">
              <a:lnSpc>
                <a:spcPct val="100000"/>
              </a:lnSpc>
            </a:pPr>
            <a:r>
              <a:rPr lang="en-GB" sz="2000" dirty="0">
                <a:solidFill>
                  <a:schemeClr val="bg1">
                    <a:lumMod val="50000"/>
                  </a:schemeClr>
                </a:solidFill>
              </a:rPr>
              <a:t>Fosters stakeholder engagement</a:t>
            </a:r>
          </a:p>
          <a:p>
            <a:pPr lvl="1">
              <a:lnSpc>
                <a:spcPct val="100000"/>
              </a:lnSpc>
            </a:pPr>
            <a:r>
              <a:rPr lang="en-GB" sz="2000" dirty="0">
                <a:solidFill>
                  <a:schemeClr val="bg1">
                    <a:lumMod val="50000"/>
                  </a:schemeClr>
                </a:solidFill>
              </a:rPr>
              <a:t>Makes releasing easier</a:t>
            </a:r>
          </a:p>
          <a:p>
            <a:pPr>
              <a:buSzPct val="150000"/>
            </a:pPr>
            <a:r>
              <a:rPr lang="en-GB" sz="2000" b="1" dirty="0">
                <a:solidFill>
                  <a:srgbClr val="4C4383"/>
                </a:solidFill>
              </a:rPr>
              <a:t>Needs to be planned </a:t>
            </a:r>
            <a:r>
              <a:rPr lang="en-GB" sz="2000" b="1" dirty="0" smtClean="0">
                <a:solidFill>
                  <a:srgbClr val="4C4383"/>
                </a:solidFill>
              </a:rPr>
              <a:t>(product-based </a:t>
            </a:r>
            <a:r>
              <a:rPr lang="en-GB" sz="2000" b="1" dirty="0">
                <a:solidFill>
                  <a:srgbClr val="4C4383"/>
                </a:solidFill>
              </a:rPr>
              <a:t>p</a:t>
            </a:r>
            <a:r>
              <a:rPr lang="en-GB" sz="2000" b="1" dirty="0" smtClean="0">
                <a:solidFill>
                  <a:srgbClr val="4C4383"/>
                </a:solidFill>
              </a:rPr>
              <a:t>lanning </a:t>
            </a:r>
            <a:r>
              <a:rPr lang="en-GB" sz="2000" b="1" dirty="0">
                <a:solidFill>
                  <a:srgbClr val="4C4383"/>
                </a:solidFill>
              </a:rPr>
              <a:t>can be used)</a:t>
            </a:r>
          </a:p>
          <a:p>
            <a:pPr>
              <a:buSzPct val="150000"/>
            </a:pPr>
            <a:r>
              <a:rPr lang="en-GB" sz="2000" b="1" dirty="0">
                <a:solidFill>
                  <a:srgbClr val="4C4383"/>
                </a:solidFill>
              </a:rPr>
              <a:t>A release may not go into the operational </a:t>
            </a:r>
            <a:r>
              <a:rPr lang="en-GB" sz="2000" b="1" dirty="0" smtClean="0">
                <a:solidFill>
                  <a:srgbClr val="4C4383"/>
                </a:solidFill>
              </a:rPr>
              <a:t>environment</a:t>
            </a:r>
            <a:endParaRPr lang="en-GB" sz="2000" b="1" dirty="0">
              <a:solidFill>
                <a:srgbClr val="4C4383"/>
              </a:solidFill>
            </a:endParaRPr>
          </a:p>
          <a:p>
            <a:endParaRPr lang="en-GB" sz="2000" dirty="0">
              <a:solidFill>
                <a:schemeClr val="bg1">
                  <a:lumMod val="50000"/>
                </a:schemeClr>
              </a:solidFill>
            </a:endParaRPr>
          </a:p>
        </p:txBody>
      </p:sp>
      <p:sp>
        <p:nvSpPr>
          <p:cNvPr id="3" name="Footer Placeholder 2"/>
          <p:cNvSpPr>
            <a:spLocks noGrp="1"/>
          </p:cNvSpPr>
          <p:nvPr>
            <p:ph type="ftr" sz="quarter" idx="11"/>
          </p:nvPr>
        </p:nvSpPr>
        <p:spPr/>
        <p:txBody>
          <a:bodyPr/>
          <a:lstStyle/>
          <a:p>
            <a:r>
              <a:rPr lang="en-GB" smtClean="0"/>
              <a:t>CONFIDENTIAL</a:t>
            </a:r>
            <a:endParaRPr lang="en-GB" dirty="0"/>
          </a:p>
        </p:txBody>
      </p:sp>
      <p:sp>
        <p:nvSpPr>
          <p:cNvPr id="4" name="Slide Number Placeholder 3"/>
          <p:cNvSpPr>
            <a:spLocks noGrp="1"/>
          </p:cNvSpPr>
          <p:nvPr>
            <p:ph type="sldNum" sz="quarter" idx="12"/>
          </p:nvPr>
        </p:nvSpPr>
        <p:spPr/>
        <p:txBody>
          <a:bodyPr/>
          <a:lstStyle/>
          <a:p>
            <a:fld id="{40B12B77-50B0-4444-BE68-9A2AC473F5F8}" type="slidenum">
              <a:rPr lang="en-GB" smtClean="0"/>
              <a:t>94</a:t>
            </a:fld>
            <a:endParaRPr lang="en-GB"/>
          </a:p>
        </p:txBody>
      </p:sp>
    </p:spTree>
    <p:extLst>
      <p:ext uri="{BB962C8B-B14F-4D97-AF65-F5344CB8AC3E}">
        <p14:creationId xmlns:p14="http://schemas.microsoft.com/office/powerpoint/2010/main" val="27682160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 releases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27.2</a:t>
            </a: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722382"/>
            <a:ext cx="11246877" cy="4351338"/>
          </a:xfrm>
        </p:spPr>
        <p:txBody>
          <a:bodyPr>
            <a:noAutofit/>
          </a:bodyPr>
          <a:lstStyle/>
          <a:p>
            <a:pPr>
              <a:lnSpc>
                <a:spcPct val="120000"/>
              </a:lnSpc>
              <a:buSzPct val="150000"/>
            </a:pPr>
            <a:r>
              <a:rPr lang="en-GB" sz="2000" b="1" dirty="0">
                <a:solidFill>
                  <a:srgbClr val="4C4383"/>
                </a:solidFill>
              </a:rPr>
              <a:t>Planned releases would show on </a:t>
            </a:r>
            <a:r>
              <a:rPr lang="en-GB" sz="2000" b="1" dirty="0" smtClean="0">
                <a:solidFill>
                  <a:srgbClr val="4C4383"/>
                </a:solidFill>
              </a:rPr>
              <a:t>project </a:t>
            </a:r>
            <a:r>
              <a:rPr lang="en-GB" sz="2000" b="1" dirty="0">
                <a:solidFill>
                  <a:srgbClr val="4C4383"/>
                </a:solidFill>
              </a:rPr>
              <a:t>and </a:t>
            </a:r>
            <a:r>
              <a:rPr lang="en-GB" sz="2000" b="1" dirty="0" smtClean="0">
                <a:solidFill>
                  <a:srgbClr val="4C4383"/>
                </a:solidFill>
              </a:rPr>
              <a:t>stage plans</a:t>
            </a:r>
            <a:endParaRPr lang="en-GB" sz="2000" b="1" dirty="0">
              <a:solidFill>
                <a:srgbClr val="4C4383"/>
              </a:solidFill>
            </a:endParaRPr>
          </a:p>
          <a:p>
            <a:pPr lvl="1">
              <a:lnSpc>
                <a:spcPct val="100000"/>
              </a:lnSpc>
            </a:pPr>
            <a:r>
              <a:rPr lang="en-GB" sz="2000" dirty="0">
                <a:solidFill>
                  <a:schemeClr val="bg1">
                    <a:lumMod val="50000"/>
                  </a:schemeClr>
                </a:solidFill>
              </a:rPr>
              <a:t>Showing when they will take place</a:t>
            </a:r>
          </a:p>
          <a:p>
            <a:pPr lvl="1">
              <a:lnSpc>
                <a:spcPct val="100000"/>
              </a:lnSpc>
            </a:pPr>
            <a:r>
              <a:rPr lang="en-GB" sz="2000" dirty="0">
                <a:solidFill>
                  <a:schemeClr val="bg1">
                    <a:lumMod val="50000"/>
                  </a:schemeClr>
                </a:solidFill>
              </a:rPr>
              <a:t>Showing what features are to be released</a:t>
            </a:r>
          </a:p>
          <a:p>
            <a:pPr>
              <a:lnSpc>
                <a:spcPct val="170000"/>
              </a:lnSpc>
              <a:buSzPct val="150000"/>
            </a:pPr>
            <a:r>
              <a:rPr lang="en-GB" sz="2000" b="1" dirty="0">
                <a:solidFill>
                  <a:srgbClr val="4C4383"/>
                </a:solidFill>
              </a:rPr>
              <a:t>Different views need to be taken into account when planning releases</a:t>
            </a:r>
          </a:p>
          <a:p>
            <a:pPr lvl="1">
              <a:lnSpc>
                <a:spcPct val="100000"/>
              </a:lnSpc>
            </a:pPr>
            <a:r>
              <a:rPr lang="en-GB" sz="2000" dirty="0">
                <a:solidFill>
                  <a:schemeClr val="bg1">
                    <a:lumMod val="50000"/>
                  </a:schemeClr>
                </a:solidFill>
              </a:rPr>
              <a:t>The Project Board want to establish appropriate stage boundaries</a:t>
            </a:r>
          </a:p>
          <a:p>
            <a:pPr lvl="1">
              <a:lnSpc>
                <a:spcPct val="100000"/>
              </a:lnSpc>
            </a:pPr>
            <a:r>
              <a:rPr lang="en-GB" sz="2000" dirty="0">
                <a:solidFill>
                  <a:schemeClr val="bg1">
                    <a:lumMod val="50000"/>
                  </a:schemeClr>
                </a:solidFill>
              </a:rPr>
              <a:t>Early benefits may need to fund later parts of the project</a:t>
            </a:r>
          </a:p>
          <a:p>
            <a:pPr lvl="1">
              <a:lnSpc>
                <a:spcPct val="100000"/>
              </a:lnSpc>
            </a:pPr>
            <a:r>
              <a:rPr lang="en-GB" sz="2000" dirty="0">
                <a:solidFill>
                  <a:schemeClr val="bg1">
                    <a:lumMod val="50000"/>
                  </a:schemeClr>
                </a:solidFill>
              </a:rPr>
              <a:t>Enabling a product to fail fast, if it is going to fail</a:t>
            </a:r>
          </a:p>
          <a:p>
            <a:pPr lvl="1">
              <a:lnSpc>
                <a:spcPct val="100000"/>
              </a:lnSpc>
            </a:pPr>
            <a:r>
              <a:rPr lang="en-GB" sz="2000" dirty="0">
                <a:solidFill>
                  <a:schemeClr val="bg1">
                    <a:lumMod val="50000"/>
                  </a:schemeClr>
                </a:solidFill>
              </a:rPr>
              <a:t>Products can be delivered too quickly (leading to disruption)</a:t>
            </a:r>
          </a:p>
          <a:p>
            <a:pPr>
              <a:lnSpc>
                <a:spcPct val="100000"/>
              </a:lnSpc>
              <a:buSzPct val="150000"/>
            </a:pPr>
            <a:r>
              <a:rPr lang="en-GB" sz="2000" b="1" dirty="0">
                <a:solidFill>
                  <a:srgbClr val="4C4383"/>
                </a:solidFill>
              </a:rPr>
              <a:t>Releasing into operational use is the ideal situation otherwise a staging area needs to </a:t>
            </a:r>
            <a:r>
              <a:rPr lang="en-GB" sz="2000" b="1" dirty="0" smtClean="0">
                <a:solidFill>
                  <a:srgbClr val="4C4383"/>
                </a:solidFill>
              </a:rPr>
              <a:t>be used </a:t>
            </a:r>
            <a:r>
              <a:rPr lang="en-GB" sz="2000" b="1" dirty="0">
                <a:solidFill>
                  <a:srgbClr val="4C4383"/>
                </a:solidFill>
              </a:rPr>
              <a:t>which compromises agile to a </a:t>
            </a:r>
            <a:r>
              <a:rPr lang="en-GB" sz="2000" b="1" dirty="0" smtClean="0">
                <a:solidFill>
                  <a:srgbClr val="4C4383"/>
                </a:solidFill>
              </a:rPr>
              <a:t>degree</a:t>
            </a:r>
            <a:endParaRPr lang="en-GB" sz="2000" b="1" dirty="0">
              <a:solidFill>
                <a:srgbClr val="4C4383"/>
              </a:solidFill>
            </a:endParaRPr>
          </a:p>
          <a:p>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95</a:t>
            </a:fld>
            <a:endParaRPr lang="en-GB"/>
          </a:p>
        </p:txBody>
      </p:sp>
    </p:spTree>
    <p:extLst>
      <p:ext uri="{BB962C8B-B14F-4D97-AF65-F5344CB8AC3E}">
        <p14:creationId xmlns:p14="http://schemas.microsoft.com/office/powerpoint/2010/main" val="15064296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a Stage Boundary</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21.2</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326936" y="2156984"/>
            <a:ext cx="2597419"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you may find</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7" y="1823980"/>
            <a:ext cx="7677808" cy="4351338"/>
          </a:xfrm>
        </p:spPr>
        <p:txBody>
          <a:bodyPr>
            <a:normAutofit/>
          </a:bodyPr>
          <a:lstStyle/>
          <a:p>
            <a:pPr marL="0" indent="0">
              <a:lnSpc>
                <a:spcPct val="150000"/>
              </a:lnSpc>
              <a:buSzPct val="150000"/>
              <a:buNone/>
            </a:pPr>
            <a:r>
              <a:rPr lang="en-GB" sz="2000" b="1" dirty="0">
                <a:solidFill>
                  <a:srgbClr val="4C4383"/>
                </a:solidFill>
              </a:rPr>
              <a:t>What you may find:</a:t>
            </a:r>
          </a:p>
          <a:p>
            <a:pPr>
              <a:lnSpc>
                <a:spcPct val="150000"/>
              </a:lnSpc>
              <a:buSzPct val="150000"/>
            </a:pPr>
            <a:r>
              <a:rPr lang="en-GB" sz="2000" dirty="0">
                <a:solidFill>
                  <a:schemeClr val="bg1">
                    <a:lumMod val="50000"/>
                  </a:schemeClr>
                </a:solidFill>
              </a:rPr>
              <a:t>Stages may not exist as described in PRINCE2 </a:t>
            </a:r>
          </a:p>
          <a:p>
            <a:pPr>
              <a:lnSpc>
                <a:spcPct val="150000"/>
              </a:lnSpc>
              <a:buSzPct val="150000"/>
            </a:pPr>
            <a:r>
              <a:rPr lang="en-GB" sz="2000" dirty="0">
                <a:solidFill>
                  <a:schemeClr val="bg1">
                    <a:lumMod val="50000"/>
                  </a:schemeClr>
                </a:solidFill>
              </a:rPr>
              <a:t>Viability decisions not usually planned in advance</a:t>
            </a:r>
          </a:p>
          <a:p>
            <a:pPr>
              <a:lnSpc>
                <a:spcPct val="150000"/>
              </a:lnSpc>
              <a:buSzPct val="150000"/>
            </a:pPr>
            <a:r>
              <a:rPr lang="en-GB" sz="2000" dirty="0">
                <a:solidFill>
                  <a:schemeClr val="bg1">
                    <a:lumMod val="50000"/>
                  </a:schemeClr>
                </a:solidFill>
              </a:rPr>
              <a:t>Similarity between a stage and a release</a:t>
            </a:r>
          </a:p>
          <a:p>
            <a:pPr marL="0" indent="0">
              <a:lnSpc>
                <a:spcPct val="150000"/>
              </a:lnSpc>
              <a:buSzPct val="150000"/>
              <a:buNone/>
            </a:pPr>
            <a:r>
              <a:rPr lang="en-GB" sz="2000" dirty="0">
                <a:solidFill>
                  <a:schemeClr val="bg1">
                    <a:lumMod val="50000"/>
                  </a:schemeClr>
                </a:solidFill>
              </a:rPr>
              <a:t>    (where a release is a container timebox)</a:t>
            </a:r>
          </a:p>
          <a:p>
            <a:pPr>
              <a:lnSpc>
                <a:spcPct val="150000"/>
              </a:lnSpc>
              <a:buSzPct val="150000"/>
            </a:pPr>
            <a:r>
              <a:rPr lang="en-GB" sz="2000" dirty="0">
                <a:solidFill>
                  <a:schemeClr val="bg1">
                    <a:lumMod val="50000"/>
                  </a:schemeClr>
                </a:solidFill>
              </a:rPr>
              <a:t>How </a:t>
            </a:r>
            <a:r>
              <a:rPr lang="en-GB" sz="2000" dirty="0" smtClean="0">
                <a:solidFill>
                  <a:schemeClr val="bg1">
                    <a:lumMod val="50000"/>
                  </a:schemeClr>
                </a:solidFill>
              </a:rPr>
              <a:t>things are progressing</a:t>
            </a:r>
            <a:endParaRPr lang="en-GB" sz="2000" dirty="0">
              <a:solidFill>
                <a:schemeClr val="bg1">
                  <a:lumMod val="50000"/>
                </a:schemeClr>
              </a:solidFill>
            </a:endParaRPr>
          </a:p>
          <a:p>
            <a:pPr>
              <a:lnSpc>
                <a:spcPct val="150000"/>
              </a:lnSpc>
              <a:buSzPct val="150000"/>
            </a:pPr>
            <a:r>
              <a:rPr lang="en-GB" sz="2000" dirty="0">
                <a:solidFill>
                  <a:schemeClr val="bg1">
                    <a:lumMod val="50000"/>
                  </a:schemeClr>
                </a:solidFill>
              </a:rPr>
              <a:t>How </a:t>
            </a:r>
            <a:r>
              <a:rPr lang="en-GB" sz="2000" dirty="0" smtClean="0">
                <a:solidFill>
                  <a:schemeClr val="bg1">
                    <a:lumMod val="50000"/>
                  </a:schemeClr>
                </a:solidFill>
              </a:rPr>
              <a:t>the </a:t>
            </a:r>
            <a:r>
              <a:rPr lang="en-GB" sz="2000" dirty="0">
                <a:solidFill>
                  <a:schemeClr val="bg1">
                    <a:lumMod val="50000"/>
                  </a:schemeClr>
                </a:solidFill>
              </a:rPr>
              <a:t>team and the processes </a:t>
            </a:r>
            <a:r>
              <a:rPr lang="en-GB" sz="2000" dirty="0" smtClean="0">
                <a:solidFill>
                  <a:schemeClr val="bg1">
                    <a:lumMod val="50000"/>
                  </a:schemeClr>
                </a:solidFill>
              </a:rPr>
              <a:t>are working</a:t>
            </a:r>
            <a:endParaRPr lang="en-GB" sz="2000" dirty="0">
              <a:solidFill>
                <a:schemeClr val="bg1">
                  <a:lumMod val="50000"/>
                </a:schemeClr>
              </a:solidFill>
            </a:endParaRPr>
          </a:p>
          <a:p>
            <a:endParaRPr lang="en-GB" sz="20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96</a:t>
            </a:fld>
            <a:endParaRPr lang="en-GB"/>
          </a:p>
        </p:txBody>
      </p:sp>
    </p:spTree>
    <p:extLst>
      <p:ext uri="{BB962C8B-B14F-4D97-AF65-F5344CB8AC3E}">
        <p14:creationId xmlns:p14="http://schemas.microsoft.com/office/powerpoint/2010/main" val="37253021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a Stage Boundary</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21.3</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15698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What </a:t>
            </a:r>
            <a:br>
              <a:rPr lang="en-GB" sz="3000" b="1" dirty="0">
                <a:solidFill>
                  <a:srgbClr val="FFFFFF"/>
                </a:solidFill>
                <a:latin typeface="Trebuchet MS" panose="020B0603020202020204" pitchFamily="34" charset="0"/>
              </a:rPr>
            </a:br>
            <a:r>
              <a:rPr lang="en-GB" sz="3000" b="1" dirty="0">
                <a:solidFill>
                  <a:srgbClr val="FFFFFF"/>
                </a:solidFill>
                <a:latin typeface="Trebuchet MS" panose="020B0603020202020204" pitchFamily="34" charset="0"/>
              </a:rPr>
              <a:t>to do</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7" y="1823980"/>
            <a:ext cx="7677808" cy="4351338"/>
          </a:xfrm>
        </p:spPr>
        <p:txBody>
          <a:bodyPr>
            <a:normAutofit/>
          </a:bodyPr>
          <a:lstStyle/>
          <a:p>
            <a:pPr marL="0" indent="0">
              <a:buNone/>
            </a:pPr>
            <a:r>
              <a:rPr lang="en-GB" sz="2000" b="1" dirty="0">
                <a:solidFill>
                  <a:srgbClr val="4C4383"/>
                </a:solidFill>
              </a:rPr>
              <a:t>What to do:</a:t>
            </a:r>
          </a:p>
          <a:p>
            <a:pPr lvl="1">
              <a:lnSpc>
                <a:spcPct val="150000"/>
              </a:lnSpc>
            </a:pPr>
            <a:r>
              <a:rPr lang="en-GB" sz="2000" dirty="0"/>
              <a:t>Assess how much is being delivered</a:t>
            </a:r>
          </a:p>
          <a:p>
            <a:pPr lvl="1">
              <a:lnSpc>
                <a:spcPct val="150000"/>
              </a:lnSpc>
            </a:pPr>
            <a:r>
              <a:rPr lang="en-GB" sz="2000" dirty="0"/>
              <a:t>Assess the quality of what is being delivered</a:t>
            </a:r>
          </a:p>
          <a:p>
            <a:pPr lvl="1">
              <a:lnSpc>
                <a:spcPct val="150000"/>
              </a:lnSpc>
            </a:pPr>
            <a:r>
              <a:rPr lang="en-GB" sz="2000" dirty="0"/>
              <a:t>What benefits have been realised?</a:t>
            </a:r>
          </a:p>
          <a:p>
            <a:pPr lvl="1">
              <a:lnSpc>
                <a:spcPct val="150000"/>
              </a:lnSpc>
            </a:pPr>
            <a:r>
              <a:rPr lang="en-GB" sz="2000" dirty="0"/>
              <a:t>Is agile being use appropriately?</a:t>
            </a:r>
          </a:p>
          <a:p>
            <a:pPr lvl="1">
              <a:lnSpc>
                <a:spcPct val="150000"/>
              </a:lnSpc>
            </a:pPr>
            <a:r>
              <a:rPr lang="en-GB" sz="2000" dirty="0"/>
              <a:t>Do the processes need improving?</a:t>
            </a:r>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97</a:t>
            </a:fld>
            <a:endParaRPr lang="en-GB"/>
          </a:p>
        </p:txBody>
      </p:sp>
    </p:spTree>
    <p:extLst>
      <p:ext uri="{BB962C8B-B14F-4D97-AF65-F5344CB8AC3E}">
        <p14:creationId xmlns:p14="http://schemas.microsoft.com/office/powerpoint/2010/main" val="24560952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dirty="0"/>
              <a:t>Managing a Stage Boundary</a:t>
            </a:r>
          </a:p>
        </p:txBody>
      </p:sp>
      <p:sp>
        <p:nvSpPr>
          <p:cNvPr id="4" name="Footer Placeholder 3"/>
          <p:cNvSpPr>
            <a:spLocks noGrp="1"/>
          </p:cNvSpPr>
          <p:nvPr>
            <p:ph type="ftr" sz="quarter" idx="11"/>
          </p:nvPr>
        </p:nvSpPr>
        <p:spPr/>
        <p:txBody>
          <a:bodyPr/>
          <a:lstStyle/>
          <a:p>
            <a:r>
              <a:rPr lang="en-GB" dirty="0">
                <a:latin typeface="Trebuchet MS" panose="020B0603020202020204" pitchFamily="34" charset="0"/>
              </a:rPr>
              <a:t>CONFIDENTIAL</a:t>
            </a:r>
            <a:endParaRPr lang="en-GB" dirty="0"/>
          </a:p>
        </p:txBody>
      </p:sp>
      <p:sp>
        <p:nvSpPr>
          <p:cNvPr id="5" name="TextBox 4">
            <a:extLst>
              <a:ext uri="{FF2B5EF4-FFF2-40B4-BE49-F238E27FC236}">
                <a16:creationId xmlns:a16="http://schemas.microsoft.com/office/drawing/2014/main" xmlns="" id="{10041B54-603C-43C8-AEA8-D4744CAEB17C}"/>
              </a:ext>
            </a:extLst>
          </p:cNvPr>
          <p:cNvSpPr txBox="1"/>
          <p:nvPr/>
        </p:nvSpPr>
        <p:spPr>
          <a:xfrm>
            <a:off x="8814344" y="6415801"/>
            <a:ext cx="3236686" cy="246221"/>
          </a:xfrm>
          <a:prstGeom prst="rect">
            <a:avLst/>
          </a:prstGeom>
          <a:noFill/>
        </p:spPr>
        <p:txBody>
          <a:bodyPr wrap="square" rtlCol="0">
            <a:spAutoFit/>
          </a:bodyPr>
          <a:lstStyle/>
          <a:p>
            <a:pPr algn="r"/>
            <a:r>
              <a:rPr lang="en-GB" sz="1000" dirty="0">
                <a:solidFill>
                  <a:srgbClr val="000000"/>
                </a:solidFill>
              </a:rPr>
              <a:t>Guidance reference: Section 21.4</a:t>
            </a:r>
          </a:p>
        </p:txBody>
      </p:sp>
      <p:pic>
        <p:nvPicPr>
          <p:cNvPr id="6" name="Picture 5">
            <a:extLst>
              <a:ext uri="{FF2B5EF4-FFF2-40B4-BE49-F238E27FC236}">
                <a16:creationId xmlns:a16="http://schemas.microsoft.com/office/drawing/2014/main" xmlns="" id="{86114472-2AE8-425F-B22A-37C97F11B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91" y="1014077"/>
            <a:ext cx="3317438" cy="3317438"/>
          </a:xfrm>
          <a:prstGeom prst="rect">
            <a:avLst/>
          </a:prstGeom>
        </p:spPr>
      </p:pic>
      <p:sp>
        <p:nvSpPr>
          <p:cNvPr id="7" name="Rectangle 6">
            <a:extLst>
              <a:ext uri="{FF2B5EF4-FFF2-40B4-BE49-F238E27FC236}">
                <a16:creationId xmlns:a16="http://schemas.microsoft.com/office/drawing/2014/main" xmlns="" id="{26127C7C-F8F1-42DB-A9FC-5EE4F0CF2699}"/>
              </a:ext>
            </a:extLst>
          </p:cNvPr>
          <p:cNvSpPr/>
          <p:nvPr/>
        </p:nvSpPr>
        <p:spPr>
          <a:xfrm>
            <a:off x="469047" y="2073164"/>
            <a:ext cx="2266036" cy="1015663"/>
          </a:xfrm>
          <a:prstGeom prst="rect">
            <a:avLst/>
          </a:prstGeom>
        </p:spPr>
        <p:txBody>
          <a:bodyPr wrap="square">
            <a:spAutoFit/>
          </a:bodyPr>
          <a:lstStyle/>
          <a:p>
            <a:pPr algn="ctr"/>
            <a:r>
              <a:rPr lang="en-GB" sz="3000" b="1" dirty="0">
                <a:solidFill>
                  <a:srgbClr val="FFFFFF"/>
                </a:solidFill>
                <a:latin typeface="Trebuchet MS" panose="020B0603020202020204" pitchFamily="34" charset="0"/>
              </a:rPr>
              <a:t>How it might look</a:t>
            </a:r>
          </a:p>
        </p:txBody>
      </p:sp>
      <p:sp>
        <p:nvSpPr>
          <p:cNvPr id="9" name="Content Placeholder 8">
            <a:extLst>
              <a:ext uri="{FF2B5EF4-FFF2-40B4-BE49-F238E27FC236}">
                <a16:creationId xmlns:a16="http://schemas.microsoft.com/office/drawing/2014/main" xmlns="" id="{9CF06C4F-CEFD-4930-AD7C-BBE03A0C6173}"/>
              </a:ext>
            </a:extLst>
          </p:cNvPr>
          <p:cNvSpPr>
            <a:spLocks noGrp="1"/>
          </p:cNvSpPr>
          <p:nvPr>
            <p:ph idx="1"/>
          </p:nvPr>
        </p:nvSpPr>
        <p:spPr>
          <a:xfrm>
            <a:off x="3183147" y="1823980"/>
            <a:ext cx="7677808" cy="4351338"/>
          </a:xfrm>
        </p:spPr>
        <p:txBody>
          <a:bodyPr>
            <a:normAutofit/>
          </a:bodyPr>
          <a:lstStyle/>
          <a:p>
            <a:pPr marL="0" lvl="0" indent="0">
              <a:buClr>
                <a:schemeClr val="accent2"/>
              </a:buClr>
              <a:buSzPct val="150000"/>
              <a:buNone/>
            </a:pPr>
            <a:r>
              <a:rPr lang="en-GB" sz="2000" b="1" dirty="0">
                <a:solidFill>
                  <a:srgbClr val="4C4383"/>
                </a:solidFill>
              </a:rPr>
              <a:t>How it might look</a:t>
            </a:r>
          </a:p>
          <a:p>
            <a:pPr lvl="1"/>
            <a:r>
              <a:rPr lang="en-GB" sz="2000" dirty="0"/>
              <a:t>Has many similarities to controlling a stage</a:t>
            </a:r>
          </a:p>
          <a:p>
            <a:pPr lvl="2"/>
            <a:r>
              <a:rPr lang="en-GB" dirty="0"/>
              <a:t>Visual</a:t>
            </a:r>
          </a:p>
          <a:p>
            <a:pPr lvl="2"/>
            <a:r>
              <a:rPr lang="en-GB" dirty="0"/>
              <a:t>Empirical</a:t>
            </a:r>
          </a:p>
          <a:p>
            <a:pPr lvl="2"/>
            <a:r>
              <a:rPr lang="en-GB" dirty="0"/>
              <a:t>Inspect and adapt</a:t>
            </a:r>
          </a:p>
          <a:p>
            <a:pPr lvl="1"/>
            <a:r>
              <a:rPr lang="en-GB" sz="2000" dirty="0"/>
              <a:t>A point of formality carried out with as little ceremony as possible</a:t>
            </a:r>
          </a:p>
          <a:p>
            <a:pPr lvl="0">
              <a:buClr>
                <a:schemeClr val="accent2"/>
              </a:buClr>
              <a:buSzPct val="150000"/>
            </a:pPr>
            <a:endParaRPr lang="en-GB" sz="2000" dirty="0">
              <a:solidFill>
                <a:srgbClr val="ED7D31"/>
              </a:solidFill>
            </a:endParaRPr>
          </a:p>
          <a:p>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98</a:t>
            </a:fld>
            <a:endParaRPr lang="en-GB"/>
          </a:p>
        </p:txBody>
      </p:sp>
    </p:spTree>
    <p:extLst>
      <p:ext uri="{BB962C8B-B14F-4D97-AF65-F5344CB8AC3E}">
        <p14:creationId xmlns:p14="http://schemas.microsoft.com/office/powerpoint/2010/main" val="30518496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Retrospectives</a:t>
            </a:r>
          </a:p>
        </p:txBody>
      </p:sp>
      <p:sp>
        <p:nvSpPr>
          <p:cNvPr id="4" name="Footer Placeholder 3"/>
          <p:cNvSpPr>
            <a:spLocks noGrp="1"/>
          </p:cNvSpPr>
          <p:nvPr>
            <p:ph type="ftr" sz="quarter" idx="11"/>
          </p:nvPr>
        </p:nvSpPr>
        <p:spPr/>
        <p:txBody>
          <a:bodyPr/>
          <a:lstStyle/>
          <a:p>
            <a:r>
              <a:rPr lang="en-GB" dirty="0"/>
              <a:t>CONFIDENTIAL</a:t>
            </a:r>
          </a:p>
        </p:txBody>
      </p:sp>
      <p:sp>
        <p:nvSpPr>
          <p:cNvPr id="5" name="TextBox 4">
            <a:extLst>
              <a:ext uri="{FF2B5EF4-FFF2-40B4-BE49-F238E27FC236}">
                <a16:creationId xmlns:a16="http://schemas.microsoft.com/office/drawing/2014/main" xmlns="" id="{702C718B-C5B0-4220-A9BB-9751B67C8894}"/>
              </a:ext>
            </a:extLst>
          </p:cNvPr>
          <p:cNvSpPr txBox="1"/>
          <p:nvPr/>
        </p:nvSpPr>
        <p:spPr>
          <a:xfrm>
            <a:off x="8814344" y="6415801"/>
            <a:ext cx="3236686" cy="400110"/>
          </a:xfrm>
          <a:prstGeom prst="rect">
            <a:avLst/>
          </a:prstGeom>
          <a:noFill/>
        </p:spPr>
        <p:txBody>
          <a:bodyPr wrap="square" rtlCol="0">
            <a:spAutoFit/>
          </a:bodyPr>
          <a:lstStyle/>
          <a:p>
            <a:pPr algn="r"/>
            <a:r>
              <a:rPr lang="en-GB" sz="1000" dirty="0">
                <a:solidFill>
                  <a:srgbClr val="000000"/>
                </a:solidFill>
              </a:rPr>
              <a:t>Guidance reference: Section 19.4.1</a:t>
            </a:r>
          </a:p>
          <a:p>
            <a:pPr algn="r"/>
            <a:endParaRPr lang="en-GB" sz="1000" dirty="0">
              <a:solidFill>
                <a:srgbClr val="000000"/>
              </a:solidFill>
            </a:endParaRPr>
          </a:p>
        </p:txBody>
      </p:sp>
      <p:sp>
        <p:nvSpPr>
          <p:cNvPr id="6" name="Content Placeholder 2">
            <a:extLst>
              <a:ext uri="{FF2B5EF4-FFF2-40B4-BE49-F238E27FC236}">
                <a16:creationId xmlns:a16="http://schemas.microsoft.com/office/drawing/2014/main" xmlns="" id="{02528FA2-CB83-4DC9-AFFD-E6BFEA88EB6D}"/>
              </a:ext>
            </a:extLst>
          </p:cNvPr>
          <p:cNvSpPr>
            <a:spLocks noGrp="1"/>
          </p:cNvSpPr>
          <p:nvPr>
            <p:ph idx="1"/>
          </p:nvPr>
        </p:nvSpPr>
        <p:spPr>
          <a:xfrm>
            <a:off x="345354" y="1823980"/>
            <a:ext cx="11246877" cy="4351338"/>
          </a:xfrm>
        </p:spPr>
        <p:txBody>
          <a:bodyPr>
            <a:noAutofit/>
          </a:bodyPr>
          <a:lstStyle/>
          <a:p>
            <a:pPr>
              <a:buSzPct val="150000"/>
            </a:pPr>
            <a:r>
              <a:rPr lang="en-GB" sz="2000" dirty="0"/>
              <a:t>Reviews the way of working (not what was produced)</a:t>
            </a:r>
          </a:p>
          <a:p>
            <a:pPr>
              <a:buSzPct val="150000"/>
            </a:pPr>
            <a:r>
              <a:rPr lang="en-GB" sz="2000" dirty="0"/>
              <a:t>A significant technique when working in an agile way</a:t>
            </a:r>
          </a:p>
          <a:p>
            <a:pPr>
              <a:buSzPct val="150000"/>
            </a:pPr>
            <a:r>
              <a:rPr lang="en-GB" sz="2000" dirty="0"/>
              <a:t>They need to be planned and structured (such as with a workshop)</a:t>
            </a:r>
          </a:p>
          <a:p>
            <a:pPr>
              <a:buSzPct val="150000"/>
            </a:pPr>
            <a:r>
              <a:rPr lang="en-GB" sz="2000" dirty="0"/>
              <a:t>Covers what went well and what didn’t go so well</a:t>
            </a:r>
          </a:p>
          <a:p>
            <a:pPr>
              <a:buSzPct val="150000"/>
            </a:pPr>
            <a:r>
              <a:rPr lang="en-GB" sz="2000" dirty="0"/>
              <a:t>Improve little by </a:t>
            </a:r>
            <a:r>
              <a:rPr lang="en-GB" sz="2000" dirty="0" smtClean="0"/>
              <a:t>little, </a:t>
            </a:r>
            <a:r>
              <a:rPr lang="en-GB" sz="2000" dirty="0"/>
              <a:t>and little and often</a:t>
            </a:r>
          </a:p>
          <a:p>
            <a:pPr>
              <a:buSzPct val="150000"/>
            </a:pPr>
            <a:r>
              <a:rPr lang="en-GB" sz="2000" dirty="0"/>
              <a:t>Keep them effective by introducing variety</a:t>
            </a:r>
          </a:p>
          <a:p>
            <a:pPr>
              <a:buSzPct val="150000"/>
            </a:pPr>
            <a:r>
              <a:rPr lang="en-GB" sz="2000" dirty="0"/>
              <a:t>Feedback can come in the form of facts or </a:t>
            </a:r>
            <a:r>
              <a:rPr lang="en-GB" sz="2000" dirty="0" smtClean="0"/>
              <a:t>feelings</a:t>
            </a:r>
            <a:endParaRPr lang="en-GB" sz="2000" dirty="0"/>
          </a:p>
          <a:p>
            <a:pPr marL="0" indent="0">
              <a:buNone/>
            </a:pPr>
            <a:endParaRPr lang="en-GB" sz="2000" dirty="0"/>
          </a:p>
        </p:txBody>
      </p:sp>
      <p:sp>
        <p:nvSpPr>
          <p:cNvPr id="3" name="Slide Number Placeholder 2"/>
          <p:cNvSpPr>
            <a:spLocks noGrp="1"/>
          </p:cNvSpPr>
          <p:nvPr>
            <p:ph type="sldNum" sz="quarter" idx="12"/>
          </p:nvPr>
        </p:nvSpPr>
        <p:spPr/>
        <p:txBody>
          <a:bodyPr/>
          <a:lstStyle/>
          <a:p>
            <a:fld id="{40B12B77-50B0-4444-BE68-9A2AC473F5F8}" type="slidenum">
              <a:rPr lang="en-GB" smtClean="0"/>
              <a:t>99</a:t>
            </a:fld>
            <a:endParaRPr lang="en-GB"/>
          </a:p>
        </p:txBody>
      </p:sp>
    </p:spTree>
    <p:extLst>
      <p:ext uri="{BB962C8B-B14F-4D97-AF65-F5344CB8AC3E}">
        <p14:creationId xmlns:p14="http://schemas.microsoft.com/office/powerpoint/2010/main" val="804020516"/>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2843</TotalTime>
  <Words>18582</Words>
  <Application>Microsoft Office PowerPoint</Application>
  <PresentationFormat>Widescreen</PresentationFormat>
  <Paragraphs>2159</Paragraphs>
  <Slides>138</Slides>
  <Notes>137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138</vt:i4>
      </vt:variant>
    </vt:vector>
  </HeadingPairs>
  <TitlesOfParts>
    <vt:vector size="143" baseType="lpstr">
      <vt:lpstr>Arial</vt:lpstr>
      <vt:lpstr>Calibri</vt:lpstr>
      <vt:lpstr>Century Gothic</vt:lpstr>
      <vt:lpstr>Trebuchet MS</vt:lpstr>
      <vt:lpstr>Office Theme</vt:lpstr>
      <vt:lpstr>How to use PRINCE2®  with agile ways of working  Practitioner Course</vt:lpstr>
      <vt:lpstr>Welcome</vt:lpstr>
      <vt:lpstr>About yourself</vt:lpstr>
      <vt:lpstr>COURSE OBJECTIVES</vt:lpstr>
      <vt:lpstr>About the PRINCE2 AGILE manual</vt:lpstr>
      <vt:lpstr>PRACTITIONER exam structure</vt:lpstr>
      <vt:lpstr>Project or BAU</vt:lpstr>
      <vt:lpstr>The difference between project work and BAU work</vt:lpstr>
      <vt:lpstr>An overview of agile</vt:lpstr>
      <vt:lpstr>The Agile Manifesto</vt:lpstr>
      <vt:lpstr>Waterfall or Iterative and Incremental</vt:lpstr>
      <vt:lpstr>Agile basics</vt:lpstr>
      <vt:lpstr>Beyond a basic view</vt:lpstr>
      <vt:lpstr>Agile Frameworks</vt:lpstr>
      <vt:lpstr>Agile behaviours, concepts and techniques</vt:lpstr>
      <vt:lpstr>The PRINCE2 Agile view</vt:lpstr>
      <vt:lpstr>PRINCE2 Agile blending PRINCE2 and agile together</vt:lpstr>
      <vt:lpstr>What does PRINCE2 Agile comprise of?</vt:lpstr>
      <vt:lpstr>8  Guidance Points</vt:lpstr>
      <vt:lpstr>Beware of prejudice!</vt:lpstr>
      <vt:lpstr>The prince2 journey with agile</vt:lpstr>
      <vt:lpstr>PRINCE2</vt:lpstr>
      <vt:lpstr>The Hexagon</vt:lpstr>
      <vt:lpstr>The Hexagon</vt:lpstr>
      <vt:lpstr>What to fix and what to flex</vt:lpstr>
      <vt:lpstr>Tolerance guidance</vt:lpstr>
      <vt:lpstr>The 5 targets</vt:lpstr>
      <vt:lpstr>Be on time and hit deadlines</vt:lpstr>
      <vt:lpstr>Embrace change</vt:lpstr>
      <vt:lpstr>Protect the level of Quality</vt:lpstr>
      <vt:lpstr>Keep teams stable</vt:lpstr>
      <vt:lpstr>Accept that the customer doesn’t need everything</vt:lpstr>
      <vt:lpstr>The appropriate balance</vt:lpstr>
      <vt:lpstr>AGILE AND  THE PRINCE2  PROCESSES</vt:lpstr>
      <vt:lpstr>Agile and the PRINCE2 Processes</vt:lpstr>
      <vt:lpstr>Relating agile processes to PRINCE2 processes</vt:lpstr>
      <vt:lpstr>Relating agile processes to PRINCE2 processes</vt:lpstr>
      <vt:lpstr>Starting up a Project and Initiating a Project </vt:lpstr>
      <vt:lpstr>Starting up a Project and Initiating a Project </vt:lpstr>
      <vt:lpstr>Starting up a Project and Initiating a Project </vt:lpstr>
      <vt:lpstr>Cynefin</vt:lpstr>
      <vt:lpstr>The Cynefin Framework</vt:lpstr>
      <vt:lpstr>Cynefin</vt:lpstr>
      <vt:lpstr>AGILE and the  PRINCE2 Themes</vt:lpstr>
      <vt:lpstr>Business case – general view of agile</vt:lpstr>
      <vt:lpstr>Business case - guidance</vt:lpstr>
      <vt:lpstr>Defining value</vt:lpstr>
      <vt:lpstr>Requirements and user stories</vt:lpstr>
      <vt:lpstr>User Stories</vt:lpstr>
      <vt:lpstr>User Stories</vt:lpstr>
      <vt:lpstr>Requirements Prioritisation</vt:lpstr>
      <vt:lpstr>MoSCoW prioritisation</vt:lpstr>
      <vt:lpstr>MoSCoW and ordering</vt:lpstr>
      <vt:lpstr>Using prioritisation</vt:lpstr>
      <vt:lpstr>Change – general view of agile</vt:lpstr>
      <vt:lpstr>Change - guidance</vt:lpstr>
      <vt:lpstr>Change - guidance</vt:lpstr>
      <vt:lpstr>The Feedback Loop</vt:lpstr>
      <vt:lpstr>Organisation – general view of agile</vt:lpstr>
      <vt:lpstr>Organisation - guidance</vt:lpstr>
      <vt:lpstr>Organisation - adjustments</vt:lpstr>
      <vt:lpstr>Organisation</vt:lpstr>
      <vt:lpstr>Organisation – the delivery team</vt:lpstr>
      <vt:lpstr>Organisation – project structures</vt:lpstr>
      <vt:lpstr>Servant Leadership</vt:lpstr>
      <vt:lpstr>Incorporating a wider Customer view</vt:lpstr>
      <vt:lpstr>Working Agreements</vt:lpstr>
      <vt:lpstr>Principles and behaviours</vt:lpstr>
      <vt:lpstr>PRINCE2 Principles - guidance</vt:lpstr>
      <vt:lpstr>PRINCE2 Agile Behaviours</vt:lpstr>
      <vt:lpstr>The Agilometer – a focus area</vt:lpstr>
      <vt:lpstr>The Agilometer</vt:lpstr>
      <vt:lpstr>RISK</vt:lpstr>
      <vt:lpstr>Managing Product Delivery</vt:lpstr>
      <vt:lpstr>Managing Product Delivery</vt:lpstr>
      <vt:lpstr>Managing Product Delivery</vt:lpstr>
      <vt:lpstr>Work Packages</vt:lpstr>
      <vt:lpstr>AGILE METHODS WITHIN WORK PACKAGES</vt:lpstr>
      <vt:lpstr>Plans – general view</vt:lpstr>
      <vt:lpstr>Plans - guidance</vt:lpstr>
      <vt:lpstr>Estimation</vt:lpstr>
      <vt:lpstr>Progress – general view</vt:lpstr>
      <vt:lpstr>Progress - guidance</vt:lpstr>
      <vt:lpstr>Burn charts</vt:lpstr>
      <vt:lpstr>Burn charts</vt:lpstr>
      <vt:lpstr>Information Radiators</vt:lpstr>
      <vt:lpstr>Quality – general view of agile</vt:lpstr>
      <vt:lpstr>Quality - guidance</vt:lpstr>
      <vt:lpstr>Quality – how to test</vt:lpstr>
      <vt:lpstr>Quality in relation to Scope</vt:lpstr>
      <vt:lpstr>Managing Product Delivery</vt:lpstr>
      <vt:lpstr>Managing Product Delivery</vt:lpstr>
      <vt:lpstr>Managing Product Delivery</vt:lpstr>
      <vt:lpstr>Frequent Releases – focus area</vt:lpstr>
      <vt:lpstr>Frequent releases</vt:lpstr>
      <vt:lpstr>Managing a Stage Boundary</vt:lpstr>
      <vt:lpstr>Managing a Stage Boundary</vt:lpstr>
      <vt:lpstr>Managing a Stage Boundary</vt:lpstr>
      <vt:lpstr>Retrospectives</vt:lpstr>
      <vt:lpstr>Directing a project</vt:lpstr>
      <vt:lpstr>Directing a project</vt:lpstr>
      <vt:lpstr>Directing a project</vt:lpstr>
      <vt:lpstr>Agile contracts</vt:lpstr>
      <vt:lpstr>Closing a Project</vt:lpstr>
      <vt:lpstr>Closing a Project</vt:lpstr>
      <vt:lpstr>Closing a Project</vt:lpstr>
      <vt:lpstr>PRINCE2  MANAGEMENT PRODUCTS AND ROLES</vt:lpstr>
      <vt:lpstr>PRINCE2 Management Products and Roles</vt:lpstr>
      <vt:lpstr>Tailoring of the PRINCE2 Products</vt:lpstr>
      <vt:lpstr>Rich communication – focus area</vt:lpstr>
      <vt:lpstr>Rich communication</vt:lpstr>
      <vt:lpstr>Workshops</vt:lpstr>
      <vt:lpstr>SCRUM</vt:lpstr>
      <vt:lpstr>Scrum – what is it?</vt:lpstr>
      <vt:lpstr>Scrum theory</vt:lpstr>
      <vt:lpstr>Scrum</vt:lpstr>
      <vt:lpstr>The Scrum team</vt:lpstr>
      <vt:lpstr>Scrum events </vt:lpstr>
      <vt:lpstr>The 5 Scrum events</vt:lpstr>
      <vt:lpstr>Scrum artefacts</vt:lpstr>
      <vt:lpstr>KANBAN</vt:lpstr>
      <vt:lpstr>Kanban and the Kanban Method</vt:lpstr>
      <vt:lpstr>The 6 general practices of the Kanban Method</vt:lpstr>
      <vt:lpstr>The 6 general practices of the Kanban Method</vt:lpstr>
      <vt:lpstr>The 6 general practices of the Kanban Method</vt:lpstr>
      <vt:lpstr>The 6 general practices of the Kanban Method</vt:lpstr>
      <vt:lpstr>Kanban – further guidance</vt:lpstr>
      <vt:lpstr>Cumulative Flow Diagrams (CFDs)</vt:lpstr>
      <vt:lpstr>LEAN STARTUP</vt:lpstr>
      <vt:lpstr>The Lean Start-up</vt:lpstr>
      <vt:lpstr>The Lean Start-up</vt:lpstr>
      <vt:lpstr>TRANSITIONING  TO AGILE</vt:lpstr>
      <vt:lpstr>Transitioning to Agile</vt:lpstr>
      <vt:lpstr>Advice for a Project Manager using agile</vt:lpstr>
      <vt:lpstr>Health Check (Appendix C)</vt:lpstr>
      <vt:lpstr>In summary</vt:lpstr>
      <vt:lpstr>Course complete</vt:lpstr>
      <vt:lpstr>Contact AXELOS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Richardson</dc:creator>
  <cp:lastModifiedBy>Geoff Rankins</cp:lastModifiedBy>
  <cp:revision>664</cp:revision>
  <cp:lastPrinted>2020-09-11T03:34:07Z</cp:lastPrinted>
  <dcterms:created xsi:type="dcterms:W3CDTF">2016-10-14T13:52:09Z</dcterms:created>
  <dcterms:modified xsi:type="dcterms:W3CDTF">2020-09-11T04:17:55Z</dcterms:modified>
</cp:coreProperties>
</file>